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5"/>
  </p:notesMasterIdLst>
  <p:sldIdLst>
    <p:sldId id="256" r:id="rId2"/>
    <p:sldId id="260" r:id="rId3"/>
    <p:sldId id="384" r:id="rId4"/>
    <p:sldId id="385" r:id="rId5"/>
    <p:sldId id="386" r:id="rId6"/>
    <p:sldId id="369" r:id="rId7"/>
    <p:sldId id="274" r:id="rId8"/>
    <p:sldId id="327" r:id="rId9"/>
    <p:sldId id="275" r:id="rId10"/>
    <p:sldId id="281" r:id="rId11"/>
    <p:sldId id="284" r:id="rId12"/>
    <p:sldId id="361" r:id="rId13"/>
    <p:sldId id="283" r:id="rId14"/>
    <p:sldId id="282" r:id="rId15"/>
    <p:sldId id="273" r:id="rId16"/>
    <p:sldId id="363" r:id="rId17"/>
    <p:sldId id="370" r:id="rId18"/>
    <p:sldId id="337" r:id="rId19"/>
    <p:sldId id="338" r:id="rId20"/>
    <p:sldId id="339" r:id="rId21"/>
    <p:sldId id="340" r:id="rId22"/>
    <p:sldId id="371" r:id="rId23"/>
    <p:sldId id="343" r:id="rId24"/>
    <p:sldId id="344" r:id="rId25"/>
    <p:sldId id="345" r:id="rId26"/>
    <p:sldId id="372" r:id="rId27"/>
    <p:sldId id="349" r:id="rId28"/>
    <p:sldId id="350" r:id="rId29"/>
    <p:sldId id="351" r:id="rId30"/>
    <p:sldId id="352" r:id="rId31"/>
    <p:sldId id="374" r:id="rId32"/>
    <p:sldId id="375" r:id="rId33"/>
    <p:sldId id="376" r:id="rId34"/>
    <p:sldId id="373" r:id="rId35"/>
    <p:sldId id="346" r:id="rId36"/>
    <p:sldId id="377" r:id="rId37"/>
    <p:sldId id="378" r:id="rId38"/>
    <p:sldId id="379" r:id="rId39"/>
    <p:sldId id="380" r:id="rId40"/>
    <p:sldId id="381" r:id="rId41"/>
    <p:sldId id="382" r:id="rId42"/>
    <p:sldId id="383" r:id="rId43"/>
    <p:sldId id="301" r:id="rId44"/>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99"/>
    <a:srgbClr val="FF0066"/>
    <a:srgbClr val="FF7C80"/>
    <a:srgbClr val="FF5050"/>
    <a:srgbClr val="DDDDDD"/>
    <a:srgbClr val="009900"/>
    <a:srgbClr val="FF00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p:scale>
          <a:sx n="75" d="100"/>
          <a:sy n="75" d="100"/>
        </p:scale>
        <p:origin x="-2076" y="-10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825B908-6173-4470-B33C-7124974A920C}" type="datetimeFigureOut">
              <a:rPr lang="en-US" smtClean="0"/>
              <a:t>4/11/2013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8E36C29-4E0E-4089-B12C-D11C0CC75290}" type="slidenum">
              <a:rPr lang="en-US" smtClean="0"/>
              <a:t>‹#›</a:t>
            </a:fld>
            <a:endParaRPr lang="en-US"/>
          </a:p>
        </p:txBody>
      </p:sp>
    </p:spTree>
    <p:extLst>
      <p:ext uri="{BB962C8B-B14F-4D97-AF65-F5344CB8AC3E}">
        <p14:creationId xmlns:p14="http://schemas.microsoft.com/office/powerpoint/2010/main" val="15537480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8E36C29-4E0E-4089-B12C-D11C0CC75290}" type="slidenum">
              <a:rPr lang="en-US" smtClean="0"/>
              <a:t>2</a:t>
            </a:fld>
            <a:endParaRPr lang="en-US"/>
          </a:p>
        </p:txBody>
      </p:sp>
    </p:spTree>
    <p:extLst>
      <p:ext uri="{BB962C8B-B14F-4D97-AF65-F5344CB8AC3E}">
        <p14:creationId xmlns:p14="http://schemas.microsoft.com/office/powerpoint/2010/main" val="33084365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8E36C29-4E0E-4089-B12C-D11C0CC75290}" type="slidenum">
              <a:rPr lang="en-US" smtClean="0"/>
              <a:t>40</a:t>
            </a:fld>
            <a:endParaRPr lang="en-US"/>
          </a:p>
        </p:txBody>
      </p:sp>
    </p:spTree>
    <p:extLst>
      <p:ext uri="{BB962C8B-B14F-4D97-AF65-F5344CB8AC3E}">
        <p14:creationId xmlns:p14="http://schemas.microsoft.com/office/powerpoint/2010/main" val="33084365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8E36C29-4E0E-4089-B12C-D11C0CC75290}" type="slidenum">
              <a:rPr lang="en-US" smtClean="0"/>
              <a:t>3</a:t>
            </a:fld>
            <a:endParaRPr lang="en-US"/>
          </a:p>
        </p:txBody>
      </p:sp>
    </p:spTree>
    <p:extLst>
      <p:ext uri="{BB962C8B-B14F-4D97-AF65-F5344CB8AC3E}">
        <p14:creationId xmlns:p14="http://schemas.microsoft.com/office/powerpoint/2010/main" val="33084365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8E36C29-4E0E-4089-B12C-D11C0CC75290}" type="slidenum">
              <a:rPr lang="en-US" smtClean="0"/>
              <a:t>4</a:t>
            </a:fld>
            <a:endParaRPr lang="en-US"/>
          </a:p>
        </p:txBody>
      </p:sp>
    </p:spTree>
    <p:extLst>
      <p:ext uri="{BB962C8B-B14F-4D97-AF65-F5344CB8AC3E}">
        <p14:creationId xmlns:p14="http://schemas.microsoft.com/office/powerpoint/2010/main" val="33084365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8E36C29-4E0E-4089-B12C-D11C0CC75290}" type="slidenum">
              <a:rPr lang="en-US" smtClean="0"/>
              <a:t>5</a:t>
            </a:fld>
            <a:endParaRPr lang="en-US"/>
          </a:p>
        </p:txBody>
      </p:sp>
    </p:spTree>
    <p:extLst>
      <p:ext uri="{BB962C8B-B14F-4D97-AF65-F5344CB8AC3E}">
        <p14:creationId xmlns:p14="http://schemas.microsoft.com/office/powerpoint/2010/main" val="33084365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8E36C29-4E0E-4089-B12C-D11C0CC75290}" type="slidenum">
              <a:rPr lang="en-US" smtClean="0"/>
              <a:t>6</a:t>
            </a:fld>
            <a:endParaRPr lang="en-US"/>
          </a:p>
        </p:txBody>
      </p:sp>
    </p:spTree>
    <p:extLst>
      <p:ext uri="{BB962C8B-B14F-4D97-AF65-F5344CB8AC3E}">
        <p14:creationId xmlns:p14="http://schemas.microsoft.com/office/powerpoint/2010/main" val="33084365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8E36C29-4E0E-4089-B12C-D11C0CC75290}" type="slidenum">
              <a:rPr lang="en-US" smtClean="0"/>
              <a:t>17</a:t>
            </a:fld>
            <a:endParaRPr lang="en-US"/>
          </a:p>
        </p:txBody>
      </p:sp>
    </p:spTree>
    <p:extLst>
      <p:ext uri="{BB962C8B-B14F-4D97-AF65-F5344CB8AC3E}">
        <p14:creationId xmlns:p14="http://schemas.microsoft.com/office/powerpoint/2010/main" val="3308436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8E36C29-4E0E-4089-B12C-D11C0CC75290}" type="slidenum">
              <a:rPr lang="en-US" smtClean="0"/>
              <a:t>26</a:t>
            </a:fld>
            <a:endParaRPr lang="en-US"/>
          </a:p>
        </p:txBody>
      </p:sp>
    </p:spTree>
    <p:extLst>
      <p:ext uri="{BB962C8B-B14F-4D97-AF65-F5344CB8AC3E}">
        <p14:creationId xmlns:p14="http://schemas.microsoft.com/office/powerpoint/2010/main" val="33084365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8E36C29-4E0E-4089-B12C-D11C0CC75290}" type="slidenum">
              <a:rPr lang="en-US" smtClean="0"/>
              <a:t>34</a:t>
            </a:fld>
            <a:endParaRPr lang="en-US"/>
          </a:p>
        </p:txBody>
      </p:sp>
    </p:spTree>
    <p:extLst>
      <p:ext uri="{BB962C8B-B14F-4D97-AF65-F5344CB8AC3E}">
        <p14:creationId xmlns:p14="http://schemas.microsoft.com/office/powerpoint/2010/main" val="33084365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8E36C29-4E0E-4089-B12C-D11C0CC75290}" type="slidenum">
              <a:rPr lang="en-US" smtClean="0"/>
              <a:t>36</a:t>
            </a:fld>
            <a:endParaRPr lang="en-US"/>
          </a:p>
        </p:txBody>
      </p:sp>
    </p:spTree>
    <p:extLst>
      <p:ext uri="{BB962C8B-B14F-4D97-AF65-F5344CB8AC3E}">
        <p14:creationId xmlns:p14="http://schemas.microsoft.com/office/powerpoint/2010/main" val="33084365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8A6BA5B-C751-49C5-BC99-DC9DB857B638}" type="slidenum">
              <a:rPr lang="en-US"/>
              <a:pPr/>
              <a:t>‹#›</a:t>
            </a:fld>
            <a:endParaRPr lang="en-US"/>
          </a:p>
        </p:txBody>
      </p:sp>
    </p:spTree>
    <p:extLst>
      <p:ext uri="{BB962C8B-B14F-4D97-AF65-F5344CB8AC3E}">
        <p14:creationId xmlns:p14="http://schemas.microsoft.com/office/powerpoint/2010/main" val="11463699"/>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F2E364F-65E6-4DD1-9541-D7CDE086C660}" type="slidenum">
              <a:rPr lang="en-US"/>
              <a:pPr/>
              <a:t>‹#›</a:t>
            </a:fld>
            <a:endParaRPr lang="en-US"/>
          </a:p>
        </p:txBody>
      </p:sp>
    </p:spTree>
    <p:extLst>
      <p:ext uri="{BB962C8B-B14F-4D97-AF65-F5344CB8AC3E}">
        <p14:creationId xmlns:p14="http://schemas.microsoft.com/office/powerpoint/2010/main" val="3372703136"/>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CE0536F-AD18-499C-B665-7A7F16736667}" type="slidenum">
              <a:rPr lang="en-US"/>
              <a:pPr/>
              <a:t>‹#›</a:t>
            </a:fld>
            <a:endParaRPr lang="en-US"/>
          </a:p>
        </p:txBody>
      </p:sp>
    </p:spTree>
    <p:extLst>
      <p:ext uri="{BB962C8B-B14F-4D97-AF65-F5344CB8AC3E}">
        <p14:creationId xmlns:p14="http://schemas.microsoft.com/office/powerpoint/2010/main" val="98790220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72B2498-051F-4863-9C39-BB7D87A45437}" type="slidenum">
              <a:rPr lang="en-US"/>
              <a:pPr/>
              <a:t>‹#›</a:t>
            </a:fld>
            <a:endParaRPr lang="en-US"/>
          </a:p>
        </p:txBody>
      </p:sp>
    </p:spTree>
    <p:extLst>
      <p:ext uri="{BB962C8B-B14F-4D97-AF65-F5344CB8AC3E}">
        <p14:creationId xmlns:p14="http://schemas.microsoft.com/office/powerpoint/2010/main" val="239646458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6BE22E4-A512-42CC-9ED7-D409BE5BA429}" type="slidenum">
              <a:rPr lang="en-US"/>
              <a:pPr/>
              <a:t>‹#›</a:t>
            </a:fld>
            <a:endParaRPr lang="en-US"/>
          </a:p>
        </p:txBody>
      </p:sp>
    </p:spTree>
    <p:extLst>
      <p:ext uri="{BB962C8B-B14F-4D97-AF65-F5344CB8AC3E}">
        <p14:creationId xmlns:p14="http://schemas.microsoft.com/office/powerpoint/2010/main" val="262214922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A4F2FF4-2AFC-4D14-A180-C9A2AB37A6A5}" type="slidenum">
              <a:rPr lang="en-US"/>
              <a:pPr/>
              <a:t>‹#›</a:t>
            </a:fld>
            <a:endParaRPr lang="en-US"/>
          </a:p>
        </p:txBody>
      </p:sp>
    </p:spTree>
    <p:extLst>
      <p:ext uri="{BB962C8B-B14F-4D97-AF65-F5344CB8AC3E}">
        <p14:creationId xmlns:p14="http://schemas.microsoft.com/office/powerpoint/2010/main" val="381707783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51817B24-689A-4688-AC66-C7E940C1CE39}" type="slidenum">
              <a:rPr lang="en-US"/>
              <a:pPr/>
              <a:t>‹#›</a:t>
            </a:fld>
            <a:endParaRPr lang="en-US"/>
          </a:p>
        </p:txBody>
      </p:sp>
    </p:spTree>
    <p:extLst>
      <p:ext uri="{BB962C8B-B14F-4D97-AF65-F5344CB8AC3E}">
        <p14:creationId xmlns:p14="http://schemas.microsoft.com/office/powerpoint/2010/main" val="1444029184"/>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DBF59759-1F2B-4768-8BD0-644D55817CFC}" type="slidenum">
              <a:rPr lang="en-US"/>
              <a:pPr/>
              <a:t>‹#›</a:t>
            </a:fld>
            <a:endParaRPr lang="en-US"/>
          </a:p>
        </p:txBody>
      </p:sp>
    </p:spTree>
    <p:extLst>
      <p:ext uri="{BB962C8B-B14F-4D97-AF65-F5344CB8AC3E}">
        <p14:creationId xmlns:p14="http://schemas.microsoft.com/office/powerpoint/2010/main" val="59239986"/>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C7465755-83F9-4DB0-B302-7F13EE7B7FB6}" type="slidenum">
              <a:rPr lang="en-US"/>
              <a:pPr/>
              <a:t>‹#›</a:t>
            </a:fld>
            <a:endParaRPr lang="en-US"/>
          </a:p>
        </p:txBody>
      </p:sp>
    </p:spTree>
    <p:extLst>
      <p:ext uri="{BB962C8B-B14F-4D97-AF65-F5344CB8AC3E}">
        <p14:creationId xmlns:p14="http://schemas.microsoft.com/office/powerpoint/2010/main" val="374839843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DAC32C0-2C7E-4F39-996E-3BD1A5FC1E6C}" type="slidenum">
              <a:rPr lang="en-US"/>
              <a:pPr/>
              <a:t>‹#›</a:t>
            </a:fld>
            <a:endParaRPr lang="en-US"/>
          </a:p>
        </p:txBody>
      </p:sp>
    </p:spTree>
    <p:extLst>
      <p:ext uri="{BB962C8B-B14F-4D97-AF65-F5344CB8AC3E}">
        <p14:creationId xmlns:p14="http://schemas.microsoft.com/office/powerpoint/2010/main" val="3290117207"/>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CD8BE8B-F7C3-471E-AA26-4277CF848CD4}" type="slidenum">
              <a:rPr lang="en-US"/>
              <a:pPr/>
              <a:t>‹#›</a:t>
            </a:fld>
            <a:endParaRPr lang="en-US"/>
          </a:p>
        </p:txBody>
      </p:sp>
    </p:spTree>
    <p:extLst>
      <p:ext uri="{BB962C8B-B14F-4D97-AF65-F5344CB8AC3E}">
        <p14:creationId xmlns:p14="http://schemas.microsoft.com/office/powerpoint/2010/main" val="230810517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mn-lt"/>
              </a:defRPr>
            </a:lvl1pPr>
          </a:lstStyle>
          <a:p>
            <a:fld id="{9D167EAD-1C8E-4095-B3B9-53FC9034A7EF}" type="slidenum">
              <a:rPr lang="en-US"/>
              <a:pPr/>
              <a:t>‹#›</a:t>
            </a:fld>
            <a:endParaRPr lang="en-US"/>
          </a:p>
        </p:txBody>
      </p:sp>
      <p:sp>
        <p:nvSpPr>
          <p:cNvPr id="1031" name="Text Box 7"/>
          <p:cNvSpPr txBox="1">
            <a:spLocks noChangeArrowheads="1"/>
          </p:cNvSpPr>
          <p:nvPr/>
        </p:nvSpPr>
        <p:spPr bwMode="auto">
          <a:xfrm>
            <a:off x="7197634" y="0"/>
            <a:ext cx="194636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en-US" sz="1000" i="1" dirty="0" smtClean="0"/>
              <a:t>FRC Mechanisms – MSC 2013</a:t>
            </a:r>
            <a:endParaRPr lang="en-US" sz="1000" i="1" dirty="0"/>
          </a:p>
        </p:txBody>
      </p:sp>
      <p:sp>
        <p:nvSpPr>
          <p:cNvPr id="1032" name="Text Box 8"/>
          <p:cNvSpPr txBox="1">
            <a:spLocks noChangeArrowheads="1"/>
          </p:cNvSpPr>
          <p:nvPr/>
        </p:nvSpPr>
        <p:spPr bwMode="auto">
          <a:xfrm>
            <a:off x="0" y="6643688"/>
            <a:ext cx="5651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800" i="1"/>
              <a:t>page </a:t>
            </a:r>
            <a:fld id="{41BC3284-D215-4CE4-8312-5E774ACB966F}" type="slidenum">
              <a:rPr lang="en-US" sz="800" i="1"/>
              <a:pPr/>
              <a:t>‹#›</a:t>
            </a:fld>
            <a:endParaRPr lang="en-US" sz="800" i="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charset="0"/>
        </a:defRPr>
      </a:lvl2pPr>
      <a:lvl3pPr algn="ctr" rtl="0" eaLnBrk="0" fontAlgn="base" hangingPunct="0">
        <a:spcBef>
          <a:spcPct val="0"/>
        </a:spcBef>
        <a:spcAft>
          <a:spcPct val="0"/>
        </a:spcAft>
        <a:defRPr sz="3600">
          <a:solidFill>
            <a:schemeClr val="tx2"/>
          </a:solidFill>
          <a:latin typeface="Arial" charset="0"/>
        </a:defRPr>
      </a:lvl3pPr>
      <a:lvl4pPr algn="ctr" rtl="0" eaLnBrk="0" fontAlgn="base" hangingPunct="0">
        <a:spcBef>
          <a:spcPct val="0"/>
        </a:spcBef>
        <a:spcAft>
          <a:spcPct val="0"/>
        </a:spcAft>
        <a:defRPr sz="3600">
          <a:solidFill>
            <a:schemeClr val="tx2"/>
          </a:solidFill>
          <a:latin typeface="Arial" charset="0"/>
        </a:defRPr>
      </a:lvl4pPr>
      <a:lvl5pPr algn="ctr" rtl="0" eaLnBrk="0" fontAlgn="base" hangingPunct="0">
        <a:spcBef>
          <a:spcPct val="0"/>
        </a:spcBef>
        <a:spcAft>
          <a:spcPct val="0"/>
        </a:spcAft>
        <a:defRPr sz="3600">
          <a:solidFill>
            <a:schemeClr val="tx2"/>
          </a:solidFill>
          <a:latin typeface="Arial" charset="0"/>
        </a:defRPr>
      </a:lvl5pPr>
      <a:lvl6pPr marL="457200" algn="ctr" rtl="0" eaLnBrk="0" fontAlgn="base" hangingPunct="0">
        <a:spcBef>
          <a:spcPct val="0"/>
        </a:spcBef>
        <a:spcAft>
          <a:spcPct val="0"/>
        </a:spcAft>
        <a:defRPr sz="3600">
          <a:solidFill>
            <a:schemeClr val="tx2"/>
          </a:solidFill>
          <a:latin typeface="Arial" charset="0"/>
        </a:defRPr>
      </a:lvl6pPr>
      <a:lvl7pPr marL="914400" algn="ctr" rtl="0" eaLnBrk="0" fontAlgn="base" hangingPunct="0">
        <a:spcBef>
          <a:spcPct val="0"/>
        </a:spcBef>
        <a:spcAft>
          <a:spcPct val="0"/>
        </a:spcAft>
        <a:defRPr sz="3600">
          <a:solidFill>
            <a:schemeClr val="tx2"/>
          </a:solidFill>
          <a:latin typeface="Arial" charset="0"/>
        </a:defRPr>
      </a:lvl7pPr>
      <a:lvl8pPr marL="1371600" algn="ctr" rtl="0" eaLnBrk="0" fontAlgn="base" hangingPunct="0">
        <a:spcBef>
          <a:spcPct val="0"/>
        </a:spcBef>
        <a:spcAft>
          <a:spcPct val="0"/>
        </a:spcAft>
        <a:defRPr sz="3600">
          <a:solidFill>
            <a:schemeClr val="tx2"/>
          </a:solidFill>
          <a:latin typeface="Arial" charset="0"/>
        </a:defRPr>
      </a:lvl8pPr>
      <a:lvl9pPr marL="1828800" algn="ctr" rtl="0" eaLnBrk="0" fontAlgn="base" hangingPunct="0">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685800" y="533400"/>
            <a:ext cx="7848600" cy="1143000"/>
          </a:xfrm>
        </p:spPr>
        <p:txBody>
          <a:bodyPr/>
          <a:lstStyle/>
          <a:p>
            <a:r>
              <a:rPr lang="en-US" b="1" dirty="0" smtClean="0"/>
              <a:t>FRC Robot Practical Mechanism Designs &amp; Calculations</a:t>
            </a:r>
            <a:endParaRPr lang="en-US" b="1" dirty="0"/>
          </a:p>
        </p:txBody>
      </p:sp>
      <p:sp>
        <p:nvSpPr>
          <p:cNvPr id="2051" name="Text Box 3"/>
          <p:cNvSpPr txBox="1">
            <a:spLocks noChangeArrowheads="1"/>
          </p:cNvSpPr>
          <p:nvPr/>
        </p:nvSpPr>
        <p:spPr bwMode="auto">
          <a:xfrm>
            <a:off x="2832619" y="3087688"/>
            <a:ext cx="3510512"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b="1" dirty="0"/>
              <a:t>April </a:t>
            </a:r>
            <a:r>
              <a:rPr lang="en-US" b="1" dirty="0" smtClean="0"/>
              <a:t>11th</a:t>
            </a:r>
            <a:r>
              <a:rPr lang="en-US" b="1" dirty="0"/>
              <a:t>, </a:t>
            </a:r>
            <a:r>
              <a:rPr lang="en-US" b="1" dirty="0" smtClean="0"/>
              <a:t>2013</a:t>
            </a:r>
            <a:endParaRPr lang="en-US" b="1" dirty="0"/>
          </a:p>
          <a:p>
            <a:pPr algn="ctr"/>
            <a:r>
              <a:rPr lang="en-US" b="1" dirty="0" err="1" smtClean="0"/>
              <a:t>FiM</a:t>
            </a:r>
            <a:r>
              <a:rPr lang="en-US" b="1" dirty="0" smtClean="0"/>
              <a:t> MSC Conference</a:t>
            </a:r>
            <a:endParaRPr lang="en-US" b="1" dirty="0"/>
          </a:p>
          <a:p>
            <a:pPr algn="ctr"/>
            <a:endParaRPr lang="en-US" b="1" dirty="0"/>
          </a:p>
          <a:p>
            <a:pPr algn="ctr"/>
            <a:r>
              <a:rPr lang="en-US" b="1" dirty="0" smtClean="0"/>
              <a:t>Paul </a:t>
            </a:r>
            <a:r>
              <a:rPr lang="en-US" b="1" dirty="0"/>
              <a:t>Copioli, Team </a:t>
            </a:r>
            <a:r>
              <a:rPr lang="en-US" b="1" dirty="0" smtClean="0"/>
              <a:t>217</a:t>
            </a:r>
            <a:endParaRPr lang="en-US" b="1" dirty="0"/>
          </a:p>
        </p:txBody>
      </p:sp>
      <p:sp>
        <p:nvSpPr>
          <p:cNvPr id="2052" name="Rectangle 4"/>
          <p:cNvSpPr>
            <a:spLocks noChangeArrowheads="1"/>
          </p:cNvSpPr>
          <p:nvPr/>
        </p:nvSpPr>
        <p:spPr bwMode="auto">
          <a:xfrm>
            <a:off x="7086600" y="76200"/>
            <a:ext cx="1981200" cy="45720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ransition advTm="41047"/>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685800" y="152400"/>
            <a:ext cx="7772400" cy="1143000"/>
          </a:xfrm>
        </p:spPr>
        <p:txBody>
          <a:bodyPr/>
          <a:lstStyle/>
          <a:p>
            <a:r>
              <a:rPr lang="en-US" b="1"/>
              <a:t>Traction Fundamentals</a:t>
            </a:r>
            <a:br>
              <a:rPr lang="en-US" b="1"/>
            </a:br>
            <a:r>
              <a:rPr lang="en-US" b="1"/>
              <a:t>Wheel Materials</a:t>
            </a:r>
          </a:p>
        </p:txBody>
      </p:sp>
      <p:sp>
        <p:nvSpPr>
          <p:cNvPr id="28675" name="Text Box 3"/>
          <p:cNvSpPr txBox="1">
            <a:spLocks noChangeArrowheads="1"/>
          </p:cNvSpPr>
          <p:nvPr/>
        </p:nvSpPr>
        <p:spPr bwMode="auto">
          <a:xfrm>
            <a:off x="457200" y="1905000"/>
            <a:ext cx="7924800" cy="283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000">
                <a:solidFill>
                  <a:schemeClr val="bg2"/>
                </a:solidFill>
              </a:rPr>
              <a:t>Friction coefficient is dependent on:</a:t>
            </a:r>
          </a:p>
          <a:p>
            <a:endParaRPr lang="en-US" sz="2000">
              <a:solidFill>
                <a:schemeClr val="bg2"/>
              </a:solidFill>
            </a:endParaRPr>
          </a:p>
          <a:p>
            <a:r>
              <a:rPr lang="en-US" sz="2000"/>
              <a:t>    </a:t>
            </a:r>
            <a:r>
              <a:rPr lang="en-US" sz="2000" b="1"/>
              <a:t>Materials of the robot wheels (or belts)</a:t>
            </a:r>
          </a:p>
          <a:p>
            <a:endParaRPr lang="en-US" sz="2000"/>
          </a:p>
          <a:p>
            <a:r>
              <a:rPr lang="en-US" sz="2000"/>
              <a:t>    </a:t>
            </a:r>
            <a:r>
              <a:rPr lang="en-US" sz="2000">
                <a:solidFill>
                  <a:schemeClr val="bg2"/>
                </a:solidFill>
              </a:rPr>
              <a:t>Shape of the robot wheels (or belts)</a:t>
            </a:r>
          </a:p>
          <a:p>
            <a:endParaRPr lang="en-US" sz="2000">
              <a:solidFill>
                <a:schemeClr val="bg2"/>
              </a:solidFill>
            </a:endParaRPr>
          </a:p>
          <a:p>
            <a:r>
              <a:rPr lang="en-US" sz="2000">
                <a:solidFill>
                  <a:schemeClr val="bg2"/>
                </a:solidFill>
              </a:rPr>
              <a:t>    Material of the floor surface</a:t>
            </a:r>
          </a:p>
          <a:p>
            <a:endParaRPr lang="en-US" sz="2000">
              <a:solidFill>
                <a:schemeClr val="bg2"/>
              </a:solidFill>
            </a:endParaRPr>
          </a:p>
          <a:p>
            <a:r>
              <a:rPr lang="en-US" sz="2000">
                <a:solidFill>
                  <a:schemeClr val="bg2"/>
                </a:solidFill>
              </a:rPr>
              <a:t>    Surface conditions</a:t>
            </a:r>
          </a:p>
        </p:txBody>
      </p:sp>
      <p:sp>
        <p:nvSpPr>
          <p:cNvPr id="28676" name="Text Box 4"/>
          <p:cNvSpPr txBox="1">
            <a:spLocks noChangeArrowheads="1"/>
          </p:cNvSpPr>
          <p:nvPr/>
        </p:nvSpPr>
        <p:spPr bwMode="auto">
          <a:xfrm>
            <a:off x="6719888" y="1736725"/>
            <a:ext cx="2366962" cy="284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u="sng"/>
              <a:t>High Friction Coeff:</a:t>
            </a:r>
          </a:p>
          <a:p>
            <a:r>
              <a:rPr lang="en-US" sz="2000"/>
              <a:t>soft materials</a:t>
            </a:r>
          </a:p>
          <a:p>
            <a:r>
              <a:rPr lang="en-US" sz="2000"/>
              <a:t>“spongy” materials</a:t>
            </a:r>
          </a:p>
          <a:p>
            <a:r>
              <a:rPr lang="en-US" sz="2000"/>
              <a:t>“sticky” materials</a:t>
            </a:r>
          </a:p>
          <a:p>
            <a:endParaRPr lang="en-US" sz="2000"/>
          </a:p>
          <a:p>
            <a:r>
              <a:rPr lang="en-US" sz="2000" u="sng"/>
              <a:t>Low Friction Coeff:</a:t>
            </a:r>
          </a:p>
          <a:p>
            <a:r>
              <a:rPr lang="en-US" sz="2000"/>
              <a:t>hard materials</a:t>
            </a:r>
          </a:p>
          <a:p>
            <a:r>
              <a:rPr lang="en-US" sz="2000"/>
              <a:t>smooth materials</a:t>
            </a:r>
          </a:p>
          <a:p>
            <a:r>
              <a:rPr lang="en-US" sz="2000"/>
              <a:t>shiny materials</a:t>
            </a:r>
          </a:p>
        </p:txBody>
      </p:sp>
      <p:sp>
        <p:nvSpPr>
          <p:cNvPr id="28677" name="Line 5"/>
          <p:cNvSpPr>
            <a:spLocks noChangeShapeType="1"/>
          </p:cNvSpPr>
          <p:nvPr/>
        </p:nvSpPr>
        <p:spPr bwMode="auto">
          <a:xfrm>
            <a:off x="5638800" y="2743200"/>
            <a:ext cx="990600" cy="22860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78" name="Text Box 6"/>
          <p:cNvSpPr txBox="1">
            <a:spLocks noChangeArrowheads="1"/>
          </p:cNvSpPr>
          <p:nvPr/>
        </p:nvSpPr>
        <p:spPr bwMode="auto">
          <a:xfrm>
            <a:off x="2514600" y="5087938"/>
            <a:ext cx="6553200" cy="1465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800" b="1" i="1">
                <a:solidFill>
                  <a:schemeClr val="accent2"/>
                </a:solidFill>
              </a:rPr>
              <a:t>It is often the case that “good” materials wear out much faster than “bad” materials - don’t pick a material that is TOO good!</a:t>
            </a:r>
          </a:p>
          <a:p>
            <a:endParaRPr lang="en-US" sz="1800" b="1" i="1">
              <a:solidFill>
                <a:schemeClr val="accent2"/>
              </a:solidFill>
            </a:endParaRPr>
          </a:p>
          <a:p>
            <a:r>
              <a:rPr lang="en-US" sz="1800" b="1" i="1">
                <a:solidFill>
                  <a:schemeClr val="accent2"/>
                </a:solidFill>
              </a:rPr>
              <a:t>Advice: make </a:t>
            </a:r>
            <a:r>
              <a:rPr lang="en-US" sz="1800" b="1" i="1" u="sng">
                <a:solidFill>
                  <a:schemeClr val="accent2"/>
                </a:solidFill>
              </a:rPr>
              <a:t>sure</a:t>
            </a:r>
            <a:r>
              <a:rPr lang="en-US" sz="1800" b="1" i="1">
                <a:solidFill>
                  <a:schemeClr val="accent2"/>
                </a:solidFill>
              </a:rPr>
              <a:t> you have tried &amp; true LEGAL material</a:t>
            </a:r>
          </a:p>
        </p:txBody>
      </p:sp>
    </p:spTree>
    <p:custDataLst>
      <p:tags r:id="rId1"/>
    </p:custDataLst>
  </p:cSld>
  <p:clrMapOvr>
    <a:masterClrMapping/>
  </p:clrMapOvr>
  <p:transition advTm="37547"/>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8678"/>
                                        </p:tgtEl>
                                        <p:attrNameLst>
                                          <p:attrName>style.visibility</p:attrName>
                                        </p:attrNameLst>
                                      </p:cBhvr>
                                      <p:to>
                                        <p:strVal val="visible"/>
                                      </p:to>
                                    </p:set>
                                    <p:animEffect transition="in" filter="dissolve">
                                      <p:cBhvr>
                                        <p:cTn id="7" dur="500"/>
                                        <p:tgtEl>
                                          <p:spTgt spid="28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8"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95" name="Group 51"/>
          <p:cNvGrpSpPr>
            <a:grpSpLocks/>
          </p:cNvGrpSpPr>
          <p:nvPr/>
        </p:nvGrpSpPr>
        <p:grpSpPr bwMode="auto">
          <a:xfrm>
            <a:off x="5943600" y="4241800"/>
            <a:ext cx="2667000" cy="2540000"/>
            <a:chOff x="2112" y="2880"/>
            <a:chExt cx="1680" cy="1600"/>
          </a:xfrm>
        </p:grpSpPr>
        <p:sp>
          <p:nvSpPr>
            <p:cNvPr id="31791" name="Oval 47"/>
            <p:cNvSpPr>
              <a:spLocks noChangeArrowheads="1"/>
            </p:cNvSpPr>
            <p:nvPr/>
          </p:nvSpPr>
          <p:spPr bwMode="auto">
            <a:xfrm>
              <a:off x="2304" y="2976"/>
              <a:ext cx="1296" cy="1200"/>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92" name="Oval 48"/>
            <p:cNvSpPr>
              <a:spLocks noChangeArrowheads="1"/>
            </p:cNvSpPr>
            <p:nvPr/>
          </p:nvSpPr>
          <p:spPr bwMode="auto">
            <a:xfrm>
              <a:off x="2496" y="3152"/>
              <a:ext cx="912" cy="848"/>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93" name="Freeform 49"/>
            <p:cNvSpPr>
              <a:spLocks/>
            </p:cNvSpPr>
            <p:nvPr/>
          </p:nvSpPr>
          <p:spPr bwMode="auto">
            <a:xfrm>
              <a:off x="2469" y="4048"/>
              <a:ext cx="947" cy="432"/>
            </a:xfrm>
            <a:custGeom>
              <a:avLst/>
              <a:gdLst>
                <a:gd name="T0" fmla="*/ 16 w 947"/>
                <a:gd name="T1" fmla="*/ 0 h 432"/>
                <a:gd name="T2" fmla="*/ 88 w 947"/>
                <a:gd name="T3" fmla="*/ 16 h 432"/>
                <a:gd name="T4" fmla="*/ 136 w 947"/>
                <a:gd name="T5" fmla="*/ 24 h 432"/>
                <a:gd name="T6" fmla="*/ 184 w 947"/>
                <a:gd name="T7" fmla="*/ 32 h 432"/>
                <a:gd name="T8" fmla="*/ 248 w 947"/>
                <a:gd name="T9" fmla="*/ 16 h 432"/>
                <a:gd name="T10" fmla="*/ 344 w 947"/>
                <a:gd name="T11" fmla="*/ 40 h 432"/>
                <a:gd name="T12" fmla="*/ 480 w 947"/>
                <a:gd name="T13" fmla="*/ 48 h 432"/>
                <a:gd name="T14" fmla="*/ 592 w 947"/>
                <a:gd name="T15" fmla="*/ 48 h 432"/>
                <a:gd name="T16" fmla="*/ 616 w 947"/>
                <a:gd name="T17" fmla="*/ 32 h 432"/>
                <a:gd name="T18" fmla="*/ 664 w 947"/>
                <a:gd name="T19" fmla="*/ 48 h 432"/>
                <a:gd name="T20" fmla="*/ 720 w 947"/>
                <a:gd name="T21" fmla="*/ 32 h 432"/>
                <a:gd name="T22" fmla="*/ 768 w 947"/>
                <a:gd name="T23" fmla="*/ 48 h 432"/>
                <a:gd name="T24" fmla="*/ 912 w 947"/>
                <a:gd name="T25" fmla="*/ 56 h 432"/>
                <a:gd name="T26" fmla="*/ 944 w 947"/>
                <a:gd name="T27" fmla="*/ 104 h 432"/>
                <a:gd name="T28" fmla="*/ 912 w 947"/>
                <a:gd name="T29" fmla="*/ 176 h 432"/>
                <a:gd name="T30" fmla="*/ 888 w 947"/>
                <a:gd name="T31" fmla="*/ 288 h 432"/>
                <a:gd name="T32" fmla="*/ 864 w 947"/>
                <a:gd name="T33" fmla="*/ 304 h 432"/>
                <a:gd name="T34" fmla="*/ 824 w 947"/>
                <a:gd name="T35" fmla="*/ 352 h 432"/>
                <a:gd name="T36" fmla="*/ 672 w 947"/>
                <a:gd name="T37" fmla="*/ 392 h 432"/>
                <a:gd name="T38" fmla="*/ 432 w 947"/>
                <a:gd name="T39" fmla="*/ 432 h 432"/>
                <a:gd name="T40" fmla="*/ 336 w 947"/>
                <a:gd name="T41" fmla="*/ 408 h 432"/>
                <a:gd name="T42" fmla="*/ 312 w 947"/>
                <a:gd name="T43" fmla="*/ 392 h 432"/>
                <a:gd name="T44" fmla="*/ 288 w 947"/>
                <a:gd name="T45" fmla="*/ 384 h 432"/>
                <a:gd name="T46" fmla="*/ 128 w 947"/>
                <a:gd name="T47" fmla="*/ 360 h 432"/>
                <a:gd name="T48" fmla="*/ 96 w 947"/>
                <a:gd name="T49" fmla="*/ 344 h 432"/>
                <a:gd name="T50" fmla="*/ 72 w 947"/>
                <a:gd name="T51" fmla="*/ 336 h 432"/>
                <a:gd name="T52" fmla="*/ 40 w 947"/>
                <a:gd name="T53" fmla="*/ 256 h 432"/>
                <a:gd name="T54" fmla="*/ 24 w 947"/>
                <a:gd name="T55" fmla="*/ 104 h 432"/>
                <a:gd name="T56" fmla="*/ 8 w 947"/>
                <a:gd name="T57" fmla="*/ 80 h 432"/>
                <a:gd name="T58" fmla="*/ 0 w 947"/>
                <a:gd name="T59" fmla="*/ 56 h 432"/>
                <a:gd name="T60" fmla="*/ 16 w 947"/>
                <a:gd name="T61"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7" h="432">
                  <a:moveTo>
                    <a:pt x="16" y="0"/>
                  </a:moveTo>
                  <a:cubicBezTo>
                    <a:pt x="45" y="19"/>
                    <a:pt x="55" y="27"/>
                    <a:pt x="88" y="16"/>
                  </a:cubicBezTo>
                  <a:cubicBezTo>
                    <a:pt x="138" y="49"/>
                    <a:pt x="86" y="24"/>
                    <a:pt x="136" y="24"/>
                  </a:cubicBezTo>
                  <a:cubicBezTo>
                    <a:pt x="152" y="24"/>
                    <a:pt x="168" y="29"/>
                    <a:pt x="184" y="32"/>
                  </a:cubicBezTo>
                  <a:cubicBezTo>
                    <a:pt x="206" y="28"/>
                    <a:pt x="226" y="16"/>
                    <a:pt x="248" y="16"/>
                  </a:cubicBezTo>
                  <a:cubicBezTo>
                    <a:pt x="276" y="16"/>
                    <a:pt x="316" y="33"/>
                    <a:pt x="344" y="40"/>
                  </a:cubicBezTo>
                  <a:cubicBezTo>
                    <a:pt x="409" y="34"/>
                    <a:pt x="426" y="30"/>
                    <a:pt x="480" y="48"/>
                  </a:cubicBezTo>
                  <a:cubicBezTo>
                    <a:pt x="532" y="35"/>
                    <a:pt x="539" y="30"/>
                    <a:pt x="592" y="48"/>
                  </a:cubicBezTo>
                  <a:cubicBezTo>
                    <a:pt x="600" y="43"/>
                    <a:pt x="606" y="32"/>
                    <a:pt x="616" y="32"/>
                  </a:cubicBezTo>
                  <a:cubicBezTo>
                    <a:pt x="633" y="32"/>
                    <a:pt x="664" y="48"/>
                    <a:pt x="664" y="48"/>
                  </a:cubicBezTo>
                  <a:cubicBezTo>
                    <a:pt x="683" y="43"/>
                    <a:pt x="701" y="30"/>
                    <a:pt x="720" y="32"/>
                  </a:cubicBezTo>
                  <a:cubicBezTo>
                    <a:pt x="737" y="34"/>
                    <a:pt x="768" y="48"/>
                    <a:pt x="768" y="48"/>
                  </a:cubicBezTo>
                  <a:cubicBezTo>
                    <a:pt x="823" y="30"/>
                    <a:pt x="865" y="24"/>
                    <a:pt x="912" y="56"/>
                  </a:cubicBezTo>
                  <a:cubicBezTo>
                    <a:pt x="923" y="72"/>
                    <a:pt x="933" y="88"/>
                    <a:pt x="944" y="104"/>
                  </a:cubicBezTo>
                  <a:cubicBezTo>
                    <a:pt x="947" y="108"/>
                    <a:pt x="915" y="165"/>
                    <a:pt x="912" y="176"/>
                  </a:cubicBezTo>
                  <a:cubicBezTo>
                    <a:pt x="902" y="209"/>
                    <a:pt x="910" y="261"/>
                    <a:pt x="888" y="288"/>
                  </a:cubicBezTo>
                  <a:cubicBezTo>
                    <a:pt x="882" y="296"/>
                    <a:pt x="871" y="298"/>
                    <a:pt x="864" y="304"/>
                  </a:cubicBezTo>
                  <a:cubicBezTo>
                    <a:pt x="848" y="317"/>
                    <a:pt x="842" y="341"/>
                    <a:pt x="824" y="352"/>
                  </a:cubicBezTo>
                  <a:cubicBezTo>
                    <a:pt x="783" y="378"/>
                    <a:pt x="715" y="388"/>
                    <a:pt x="672" y="392"/>
                  </a:cubicBezTo>
                  <a:cubicBezTo>
                    <a:pt x="594" y="412"/>
                    <a:pt x="512" y="422"/>
                    <a:pt x="432" y="432"/>
                  </a:cubicBezTo>
                  <a:cubicBezTo>
                    <a:pt x="367" y="421"/>
                    <a:pt x="399" y="429"/>
                    <a:pt x="336" y="408"/>
                  </a:cubicBezTo>
                  <a:cubicBezTo>
                    <a:pt x="327" y="405"/>
                    <a:pt x="321" y="396"/>
                    <a:pt x="312" y="392"/>
                  </a:cubicBezTo>
                  <a:cubicBezTo>
                    <a:pt x="304" y="388"/>
                    <a:pt x="296" y="386"/>
                    <a:pt x="288" y="384"/>
                  </a:cubicBezTo>
                  <a:cubicBezTo>
                    <a:pt x="236" y="369"/>
                    <a:pt x="181" y="366"/>
                    <a:pt x="128" y="360"/>
                  </a:cubicBezTo>
                  <a:cubicBezTo>
                    <a:pt x="117" y="355"/>
                    <a:pt x="107" y="349"/>
                    <a:pt x="96" y="344"/>
                  </a:cubicBezTo>
                  <a:cubicBezTo>
                    <a:pt x="88" y="341"/>
                    <a:pt x="77" y="343"/>
                    <a:pt x="72" y="336"/>
                  </a:cubicBezTo>
                  <a:cubicBezTo>
                    <a:pt x="68" y="331"/>
                    <a:pt x="52" y="274"/>
                    <a:pt x="40" y="256"/>
                  </a:cubicBezTo>
                  <a:cubicBezTo>
                    <a:pt x="40" y="252"/>
                    <a:pt x="36" y="136"/>
                    <a:pt x="24" y="104"/>
                  </a:cubicBezTo>
                  <a:cubicBezTo>
                    <a:pt x="21" y="95"/>
                    <a:pt x="12" y="89"/>
                    <a:pt x="8" y="80"/>
                  </a:cubicBezTo>
                  <a:cubicBezTo>
                    <a:pt x="4" y="72"/>
                    <a:pt x="3" y="64"/>
                    <a:pt x="0" y="56"/>
                  </a:cubicBezTo>
                  <a:cubicBezTo>
                    <a:pt x="17" y="5"/>
                    <a:pt x="16" y="25"/>
                    <a:pt x="16" y="0"/>
                  </a:cubicBezTo>
                  <a:close/>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94" name="Rectangle 50"/>
            <p:cNvSpPr>
              <a:spLocks noChangeArrowheads="1"/>
            </p:cNvSpPr>
            <p:nvPr/>
          </p:nvSpPr>
          <p:spPr bwMode="auto">
            <a:xfrm>
              <a:off x="2112" y="2880"/>
              <a:ext cx="1680" cy="81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31746" name="Rectangle 2"/>
          <p:cNvSpPr>
            <a:spLocks noGrp="1" noChangeArrowheads="1"/>
          </p:cNvSpPr>
          <p:nvPr>
            <p:ph type="title"/>
          </p:nvPr>
        </p:nvSpPr>
        <p:spPr>
          <a:xfrm>
            <a:off x="685800" y="152400"/>
            <a:ext cx="7772400" cy="1143000"/>
          </a:xfrm>
        </p:spPr>
        <p:txBody>
          <a:bodyPr/>
          <a:lstStyle/>
          <a:p>
            <a:r>
              <a:rPr lang="en-US" b="1"/>
              <a:t>Traction Fundamentals</a:t>
            </a:r>
            <a:br>
              <a:rPr lang="en-US" b="1"/>
            </a:br>
            <a:r>
              <a:rPr lang="en-US" b="1"/>
              <a:t>Shape of Wheels (or Belts)</a:t>
            </a:r>
          </a:p>
        </p:txBody>
      </p:sp>
      <p:sp>
        <p:nvSpPr>
          <p:cNvPr id="31747" name="Text Box 3"/>
          <p:cNvSpPr txBox="1">
            <a:spLocks noChangeArrowheads="1"/>
          </p:cNvSpPr>
          <p:nvPr/>
        </p:nvSpPr>
        <p:spPr bwMode="auto">
          <a:xfrm>
            <a:off x="457200" y="1905000"/>
            <a:ext cx="7924800" cy="283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000">
                <a:solidFill>
                  <a:schemeClr val="bg2"/>
                </a:solidFill>
              </a:rPr>
              <a:t>Friction coefficient is dependent on:</a:t>
            </a:r>
          </a:p>
          <a:p>
            <a:endParaRPr lang="en-US" sz="2000">
              <a:solidFill>
                <a:schemeClr val="bg2"/>
              </a:solidFill>
            </a:endParaRPr>
          </a:p>
          <a:p>
            <a:r>
              <a:rPr lang="en-US" sz="2000">
                <a:solidFill>
                  <a:schemeClr val="bg2"/>
                </a:solidFill>
              </a:rPr>
              <a:t>    Materials of the robot wheels (or belts)</a:t>
            </a:r>
          </a:p>
          <a:p>
            <a:endParaRPr lang="en-US" sz="2000">
              <a:solidFill>
                <a:schemeClr val="bg2"/>
              </a:solidFill>
            </a:endParaRPr>
          </a:p>
          <a:p>
            <a:r>
              <a:rPr lang="en-US" sz="2000"/>
              <a:t>    </a:t>
            </a:r>
            <a:r>
              <a:rPr lang="en-US" sz="2000" b="1"/>
              <a:t>Shape of the robot wheels (or belts)</a:t>
            </a:r>
            <a:endParaRPr lang="en-US" sz="2000"/>
          </a:p>
          <a:p>
            <a:endParaRPr lang="en-US" sz="2000">
              <a:solidFill>
                <a:schemeClr val="bg2"/>
              </a:solidFill>
            </a:endParaRPr>
          </a:p>
          <a:p>
            <a:r>
              <a:rPr lang="en-US" sz="2000">
                <a:solidFill>
                  <a:schemeClr val="bg2"/>
                </a:solidFill>
              </a:rPr>
              <a:t>    Material of the floor surface</a:t>
            </a:r>
          </a:p>
          <a:p>
            <a:endParaRPr lang="en-US" sz="2000">
              <a:solidFill>
                <a:schemeClr val="bg2"/>
              </a:solidFill>
            </a:endParaRPr>
          </a:p>
          <a:p>
            <a:r>
              <a:rPr lang="en-US" sz="2000">
                <a:solidFill>
                  <a:schemeClr val="bg2"/>
                </a:solidFill>
              </a:rPr>
              <a:t>    Surface conditions</a:t>
            </a:r>
          </a:p>
        </p:txBody>
      </p:sp>
      <p:sp>
        <p:nvSpPr>
          <p:cNvPr id="31748" name="Text Box 4"/>
          <p:cNvSpPr txBox="1">
            <a:spLocks noChangeArrowheads="1"/>
          </p:cNvSpPr>
          <p:nvPr/>
        </p:nvSpPr>
        <p:spPr bwMode="auto">
          <a:xfrm>
            <a:off x="6096000" y="1792288"/>
            <a:ext cx="2971800" cy="344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000"/>
              <a:t>Want the wheel (or belt) surface to “interlock” with the floor surface</a:t>
            </a:r>
          </a:p>
          <a:p>
            <a:endParaRPr lang="en-US" sz="2000"/>
          </a:p>
          <a:p>
            <a:r>
              <a:rPr lang="en-US" sz="2000"/>
              <a:t>On a large scale:</a:t>
            </a:r>
          </a:p>
          <a:p>
            <a:endParaRPr lang="en-US" sz="2000"/>
          </a:p>
          <a:p>
            <a:endParaRPr lang="en-US" sz="2000"/>
          </a:p>
          <a:p>
            <a:endParaRPr lang="en-US" sz="2000"/>
          </a:p>
          <a:p>
            <a:endParaRPr lang="en-US" sz="2000"/>
          </a:p>
          <a:p>
            <a:endParaRPr lang="en-US" sz="2000"/>
          </a:p>
          <a:p>
            <a:r>
              <a:rPr lang="en-US" sz="2000"/>
              <a:t>And on a small scale:</a:t>
            </a:r>
          </a:p>
        </p:txBody>
      </p:sp>
      <p:sp>
        <p:nvSpPr>
          <p:cNvPr id="31752" name="Line 8"/>
          <p:cNvSpPr>
            <a:spLocks noChangeShapeType="1"/>
          </p:cNvSpPr>
          <p:nvPr/>
        </p:nvSpPr>
        <p:spPr bwMode="auto">
          <a:xfrm>
            <a:off x="6248400" y="4356100"/>
            <a:ext cx="12954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53" name="Line 9"/>
          <p:cNvSpPr>
            <a:spLocks noChangeShapeType="1"/>
          </p:cNvSpPr>
          <p:nvPr/>
        </p:nvSpPr>
        <p:spPr bwMode="auto">
          <a:xfrm flipV="1">
            <a:off x="7543800" y="4127500"/>
            <a:ext cx="0" cy="2286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54" name="Line 10"/>
          <p:cNvSpPr>
            <a:spLocks noChangeShapeType="1"/>
          </p:cNvSpPr>
          <p:nvPr/>
        </p:nvSpPr>
        <p:spPr bwMode="auto">
          <a:xfrm>
            <a:off x="7543800" y="4127500"/>
            <a:ext cx="4572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55" name="Line 11"/>
          <p:cNvSpPr>
            <a:spLocks noChangeShapeType="1"/>
          </p:cNvSpPr>
          <p:nvPr/>
        </p:nvSpPr>
        <p:spPr bwMode="auto">
          <a:xfrm flipV="1">
            <a:off x="8001000" y="3898900"/>
            <a:ext cx="0" cy="2286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56" name="Line 12"/>
          <p:cNvSpPr>
            <a:spLocks noChangeShapeType="1"/>
          </p:cNvSpPr>
          <p:nvPr/>
        </p:nvSpPr>
        <p:spPr bwMode="auto">
          <a:xfrm>
            <a:off x="8001000" y="3898900"/>
            <a:ext cx="4572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57" name="Line 13"/>
          <p:cNvSpPr>
            <a:spLocks noChangeShapeType="1"/>
          </p:cNvSpPr>
          <p:nvPr/>
        </p:nvSpPr>
        <p:spPr bwMode="auto">
          <a:xfrm flipV="1">
            <a:off x="8458200" y="3670300"/>
            <a:ext cx="0" cy="2286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58" name="Line 14"/>
          <p:cNvSpPr>
            <a:spLocks noChangeShapeType="1"/>
          </p:cNvSpPr>
          <p:nvPr/>
        </p:nvSpPr>
        <p:spPr bwMode="auto">
          <a:xfrm>
            <a:off x="8458200" y="3670300"/>
            <a:ext cx="4572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31787" name="Group 43"/>
          <p:cNvGrpSpPr>
            <a:grpSpLocks/>
          </p:cNvGrpSpPr>
          <p:nvPr/>
        </p:nvGrpSpPr>
        <p:grpSpPr bwMode="auto">
          <a:xfrm>
            <a:off x="6565900" y="3505200"/>
            <a:ext cx="876300" cy="850900"/>
            <a:chOff x="2160" y="3312"/>
            <a:chExt cx="552" cy="536"/>
          </a:xfrm>
        </p:grpSpPr>
        <p:sp>
          <p:nvSpPr>
            <p:cNvPr id="31762" name="Rectangle 18"/>
            <p:cNvSpPr>
              <a:spLocks noChangeArrowheads="1"/>
            </p:cNvSpPr>
            <p:nvPr/>
          </p:nvSpPr>
          <p:spPr bwMode="auto">
            <a:xfrm>
              <a:off x="2592" y="3716"/>
              <a:ext cx="48" cy="4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64" name="Rectangle 20"/>
            <p:cNvSpPr>
              <a:spLocks noChangeArrowheads="1"/>
            </p:cNvSpPr>
            <p:nvPr/>
          </p:nvSpPr>
          <p:spPr bwMode="auto">
            <a:xfrm rot="-3011666">
              <a:off x="2160" y="3572"/>
              <a:ext cx="48" cy="4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66" name="Rectangle 22"/>
            <p:cNvSpPr>
              <a:spLocks noChangeArrowheads="1"/>
            </p:cNvSpPr>
            <p:nvPr/>
          </p:nvSpPr>
          <p:spPr bwMode="auto">
            <a:xfrm>
              <a:off x="2568" y="3372"/>
              <a:ext cx="48" cy="4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67" name="Rectangle 23"/>
            <p:cNvSpPr>
              <a:spLocks noChangeArrowheads="1"/>
            </p:cNvSpPr>
            <p:nvPr/>
          </p:nvSpPr>
          <p:spPr bwMode="auto">
            <a:xfrm>
              <a:off x="2281" y="3760"/>
              <a:ext cx="47" cy="4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70" name="Rectangle 26"/>
            <p:cNvSpPr>
              <a:spLocks noChangeArrowheads="1"/>
            </p:cNvSpPr>
            <p:nvPr/>
          </p:nvSpPr>
          <p:spPr bwMode="auto">
            <a:xfrm>
              <a:off x="2240" y="3376"/>
              <a:ext cx="48" cy="4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72" name="Rectangle 28"/>
            <p:cNvSpPr>
              <a:spLocks noChangeArrowheads="1"/>
            </p:cNvSpPr>
            <p:nvPr/>
          </p:nvSpPr>
          <p:spPr bwMode="auto">
            <a:xfrm rot="-3011666">
              <a:off x="2664" y="3548"/>
              <a:ext cx="48" cy="4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73" name="Rectangle 29"/>
            <p:cNvSpPr>
              <a:spLocks noChangeArrowheads="1"/>
            </p:cNvSpPr>
            <p:nvPr/>
          </p:nvSpPr>
          <p:spPr bwMode="auto">
            <a:xfrm rot="-3011666">
              <a:off x="2412" y="3312"/>
              <a:ext cx="48" cy="4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74" name="Rectangle 30"/>
            <p:cNvSpPr>
              <a:spLocks noChangeArrowheads="1"/>
            </p:cNvSpPr>
            <p:nvPr/>
          </p:nvSpPr>
          <p:spPr bwMode="auto">
            <a:xfrm rot="-3011666">
              <a:off x="2416" y="3800"/>
              <a:ext cx="48" cy="4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75" name="Rectangle 31"/>
            <p:cNvSpPr>
              <a:spLocks noChangeArrowheads="1"/>
            </p:cNvSpPr>
            <p:nvPr/>
          </p:nvSpPr>
          <p:spPr bwMode="auto">
            <a:xfrm rot="9731649">
              <a:off x="2184" y="3476"/>
              <a:ext cx="47" cy="4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76" name="Rectangle 32"/>
            <p:cNvSpPr>
              <a:spLocks noChangeArrowheads="1"/>
            </p:cNvSpPr>
            <p:nvPr/>
          </p:nvSpPr>
          <p:spPr bwMode="auto">
            <a:xfrm rot="6398990">
              <a:off x="2192" y="3676"/>
              <a:ext cx="47" cy="4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77" name="Rectangle 33"/>
            <p:cNvSpPr>
              <a:spLocks noChangeArrowheads="1"/>
            </p:cNvSpPr>
            <p:nvPr/>
          </p:nvSpPr>
          <p:spPr bwMode="auto">
            <a:xfrm rot="6475372">
              <a:off x="2520" y="3776"/>
              <a:ext cx="47" cy="4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78" name="Rectangle 34"/>
            <p:cNvSpPr>
              <a:spLocks noChangeArrowheads="1"/>
            </p:cNvSpPr>
            <p:nvPr/>
          </p:nvSpPr>
          <p:spPr bwMode="auto">
            <a:xfrm rot="4020340">
              <a:off x="2508" y="3332"/>
              <a:ext cx="47" cy="4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82" name="Rectangle 38"/>
            <p:cNvSpPr>
              <a:spLocks noChangeArrowheads="1"/>
            </p:cNvSpPr>
            <p:nvPr/>
          </p:nvSpPr>
          <p:spPr bwMode="auto">
            <a:xfrm rot="6398990">
              <a:off x="2628" y="3460"/>
              <a:ext cx="47" cy="4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83" name="Rectangle 39"/>
            <p:cNvSpPr>
              <a:spLocks noChangeArrowheads="1"/>
            </p:cNvSpPr>
            <p:nvPr/>
          </p:nvSpPr>
          <p:spPr bwMode="auto">
            <a:xfrm rot="9731649">
              <a:off x="2636" y="3644"/>
              <a:ext cx="47" cy="4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84" name="Rectangle 40"/>
            <p:cNvSpPr>
              <a:spLocks noChangeArrowheads="1"/>
            </p:cNvSpPr>
            <p:nvPr/>
          </p:nvSpPr>
          <p:spPr bwMode="auto">
            <a:xfrm rot="6475372">
              <a:off x="2320" y="3328"/>
              <a:ext cx="47" cy="4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60" name="Oval 16"/>
            <p:cNvSpPr>
              <a:spLocks noChangeArrowheads="1"/>
            </p:cNvSpPr>
            <p:nvPr/>
          </p:nvSpPr>
          <p:spPr bwMode="auto">
            <a:xfrm>
              <a:off x="2192" y="3344"/>
              <a:ext cx="480" cy="480"/>
            </a:xfrm>
            <a:prstGeom prst="ellipse">
              <a:avLst/>
            </a:prstGeom>
            <a:solidFill>
              <a:schemeClr val="bg1"/>
            </a:solidFill>
            <a:ln w="381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85" name="Oval 41"/>
            <p:cNvSpPr>
              <a:spLocks noChangeArrowheads="1"/>
            </p:cNvSpPr>
            <p:nvPr/>
          </p:nvSpPr>
          <p:spPr bwMode="auto">
            <a:xfrm>
              <a:off x="2404" y="3568"/>
              <a:ext cx="48" cy="4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31788" name="Freeform 44"/>
          <p:cNvSpPr>
            <a:spLocks/>
          </p:cNvSpPr>
          <p:nvPr/>
        </p:nvSpPr>
        <p:spPr bwMode="auto">
          <a:xfrm>
            <a:off x="6273800" y="6111875"/>
            <a:ext cx="2540000" cy="76200"/>
          </a:xfrm>
          <a:custGeom>
            <a:avLst/>
            <a:gdLst>
              <a:gd name="T0" fmla="*/ 0 w 1600"/>
              <a:gd name="T1" fmla="*/ 30 h 48"/>
              <a:gd name="T2" fmla="*/ 72 w 1600"/>
              <a:gd name="T3" fmla="*/ 22 h 48"/>
              <a:gd name="T4" fmla="*/ 120 w 1600"/>
              <a:gd name="T5" fmla="*/ 38 h 48"/>
              <a:gd name="T6" fmla="*/ 200 w 1600"/>
              <a:gd name="T7" fmla="*/ 14 h 48"/>
              <a:gd name="T8" fmla="*/ 328 w 1600"/>
              <a:gd name="T9" fmla="*/ 22 h 48"/>
              <a:gd name="T10" fmla="*/ 424 w 1600"/>
              <a:gd name="T11" fmla="*/ 14 h 48"/>
              <a:gd name="T12" fmla="*/ 560 w 1600"/>
              <a:gd name="T13" fmla="*/ 14 h 48"/>
              <a:gd name="T14" fmla="*/ 616 w 1600"/>
              <a:gd name="T15" fmla="*/ 30 h 48"/>
              <a:gd name="T16" fmla="*/ 664 w 1600"/>
              <a:gd name="T17" fmla="*/ 14 h 48"/>
              <a:gd name="T18" fmla="*/ 848 w 1600"/>
              <a:gd name="T19" fmla="*/ 22 h 48"/>
              <a:gd name="T20" fmla="*/ 928 w 1600"/>
              <a:gd name="T21" fmla="*/ 38 h 48"/>
              <a:gd name="T22" fmla="*/ 1024 w 1600"/>
              <a:gd name="T23" fmla="*/ 22 h 48"/>
              <a:gd name="T24" fmla="*/ 1144 w 1600"/>
              <a:gd name="T25" fmla="*/ 22 h 48"/>
              <a:gd name="T26" fmla="*/ 1192 w 1600"/>
              <a:gd name="T27" fmla="*/ 38 h 48"/>
              <a:gd name="T28" fmla="*/ 1312 w 1600"/>
              <a:gd name="T29" fmla="*/ 38 h 48"/>
              <a:gd name="T30" fmla="*/ 1408 w 1600"/>
              <a:gd name="T31" fmla="*/ 30 h 48"/>
              <a:gd name="T32" fmla="*/ 1432 w 1600"/>
              <a:gd name="T33" fmla="*/ 46 h 48"/>
              <a:gd name="T34" fmla="*/ 1480 w 1600"/>
              <a:gd name="T35" fmla="*/ 30 h 48"/>
              <a:gd name="T36" fmla="*/ 1600 w 1600"/>
              <a:gd name="T37"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00" h="48">
                <a:moveTo>
                  <a:pt x="0" y="30"/>
                </a:moveTo>
                <a:cubicBezTo>
                  <a:pt x="24" y="27"/>
                  <a:pt x="48" y="20"/>
                  <a:pt x="72" y="22"/>
                </a:cubicBezTo>
                <a:cubicBezTo>
                  <a:pt x="89" y="23"/>
                  <a:pt x="120" y="38"/>
                  <a:pt x="120" y="38"/>
                </a:cubicBezTo>
                <a:cubicBezTo>
                  <a:pt x="145" y="0"/>
                  <a:pt x="156" y="5"/>
                  <a:pt x="200" y="14"/>
                </a:cubicBezTo>
                <a:cubicBezTo>
                  <a:pt x="237" y="2"/>
                  <a:pt x="291" y="18"/>
                  <a:pt x="328" y="22"/>
                </a:cubicBezTo>
                <a:cubicBezTo>
                  <a:pt x="391" y="1"/>
                  <a:pt x="359" y="3"/>
                  <a:pt x="424" y="14"/>
                </a:cubicBezTo>
                <a:cubicBezTo>
                  <a:pt x="475" y="48"/>
                  <a:pt x="503" y="33"/>
                  <a:pt x="560" y="14"/>
                </a:cubicBezTo>
                <a:cubicBezTo>
                  <a:pt x="570" y="17"/>
                  <a:pt x="608" y="31"/>
                  <a:pt x="616" y="30"/>
                </a:cubicBezTo>
                <a:cubicBezTo>
                  <a:pt x="633" y="28"/>
                  <a:pt x="664" y="14"/>
                  <a:pt x="664" y="14"/>
                </a:cubicBezTo>
                <a:cubicBezTo>
                  <a:pt x="724" y="23"/>
                  <a:pt x="789" y="42"/>
                  <a:pt x="848" y="22"/>
                </a:cubicBezTo>
                <a:cubicBezTo>
                  <a:pt x="897" y="34"/>
                  <a:pt x="889" y="12"/>
                  <a:pt x="928" y="38"/>
                </a:cubicBezTo>
                <a:cubicBezTo>
                  <a:pt x="979" y="25"/>
                  <a:pt x="968" y="11"/>
                  <a:pt x="1024" y="22"/>
                </a:cubicBezTo>
                <a:cubicBezTo>
                  <a:pt x="1080" y="11"/>
                  <a:pt x="1072" y="8"/>
                  <a:pt x="1144" y="22"/>
                </a:cubicBezTo>
                <a:cubicBezTo>
                  <a:pt x="1161" y="25"/>
                  <a:pt x="1192" y="38"/>
                  <a:pt x="1192" y="38"/>
                </a:cubicBezTo>
                <a:cubicBezTo>
                  <a:pt x="1231" y="12"/>
                  <a:pt x="1269" y="24"/>
                  <a:pt x="1312" y="38"/>
                </a:cubicBezTo>
                <a:cubicBezTo>
                  <a:pt x="1375" y="17"/>
                  <a:pt x="1343" y="19"/>
                  <a:pt x="1408" y="30"/>
                </a:cubicBezTo>
                <a:cubicBezTo>
                  <a:pt x="1416" y="35"/>
                  <a:pt x="1422" y="46"/>
                  <a:pt x="1432" y="46"/>
                </a:cubicBezTo>
                <a:cubicBezTo>
                  <a:pt x="1449" y="46"/>
                  <a:pt x="1480" y="30"/>
                  <a:pt x="1480" y="30"/>
                </a:cubicBezTo>
                <a:cubicBezTo>
                  <a:pt x="1523" y="39"/>
                  <a:pt x="1557" y="30"/>
                  <a:pt x="1600" y="3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96" name="Rectangle 52"/>
          <p:cNvSpPr>
            <a:spLocks noChangeArrowheads="1"/>
          </p:cNvSpPr>
          <p:nvPr/>
        </p:nvSpPr>
        <p:spPr bwMode="auto">
          <a:xfrm>
            <a:off x="5943600" y="1676400"/>
            <a:ext cx="3124200" cy="4876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97" name="Line 53"/>
          <p:cNvSpPr>
            <a:spLocks noChangeShapeType="1"/>
          </p:cNvSpPr>
          <p:nvPr/>
        </p:nvSpPr>
        <p:spPr bwMode="auto">
          <a:xfrm>
            <a:off x="5257800" y="3276600"/>
            <a:ext cx="609600" cy="15240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98" name="Text Box 54"/>
          <p:cNvSpPr txBox="1">
            <a:spLocks noChangeArrowheads="1"/>
          </p:cNvSpPr>
          <p:nvPr/>
        </p:nvSpPr>
        <p:spPr bwMode="auto">
          <a:xfrm>
            <a:off x="7010400" y="6172200"/>
            <a:ext cx="17208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400"/>
              <a:t>(see previous slide)</a:t>
            </a:r>
          </a:p>
        </p:txBody>
      </p:sp>
    </p:spTree>
  </p:cSld>
  <p:clrMapOvr>
    <a:masterClrMapping/>
  </p:clrMapOvr>
  <p:transition advTm="72531"/>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050"/>
          <p:cNvPicPr>
            <a:picLocks noChangeAspect="1" noChangeArrowheads="1"/>
          </p:cNvPicPr>
          <p:nvPr/>
        </p:nvPicPr>
        <p:blipFill>
          <a:blip r:embed="rId2">
            <a:extLst>
              <a:ext uri="{28A0092B-C50C-407E-A947-70E740481C1C}">
                <a14:useLocalDpi xmlns:a14="http://schemas.microsoft.com/office/drawing/2010/main" val="0"/>
              </a:ext>
            </a:extLst>
          </a:blip>
          <a:srcRect l="16087" t="5942" r="25652" b="9421"/>
          <a:stretch>
            <a:fillRect/>
          </a:stretch>
        </p:blipFill>
        <p:spPr bwMode="auto">
          <a:xfrm>
            <a:off x="228600" y="228600"/>
            <a:ext cx="5105400"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3667" name="Picture 2051"/>
          <p:cNvPicPr>
            <a:picLocks noChangeAspect="1" noChangeArrowheads="1"/>
          </p:cNvPicPr>
          <p:nvPr/>
        </p:nvPicPr>
        <p:blipFill>
          <a:blip r:embed="rId3">
            <a:extLst>
              <a:ext uri="{28A0092B-C50C-407E-A947-70E740481C1C}">
                <a14:useLocalDpi xmlns:a14="http://schemas.microsoft.com/office/drawing/2010/main" val="0"/>
              </a:ext>
            </a:extLst>
          </a:blip>
          <a:srcRect l="29066" t="39677" r="38408" b="5882"/>
          <a:stretch>
            <a:fillRect/>
          </a:stretch>
        </p:blipFill>
        <p:spPr bwMode="auto">
          <a:xfrm>
            <a:off x="5334000" y="2133600"/>
            <a:ext cx="35814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3669" name="WordArt 2053"/>
          <p:cNvSpPr>
            <a:spLocks noChangeArrowheads="1" noChangeShapeType="1" noTextEdit="1"/>
          </p:cNvSpPr>
          <p:nvPr/>
        </p:nvSpPr>
        <p:spPr bwMode="auto">
          <a:xfrm>
            <a:off x="5943600" y="1104900"/>
            <a:ext cx="2362200" cy="64770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algn="ctr"/>
            <a:r>
              <a:rPr lang="en-US" sz="3600" kern="10">
                <a:ln w="9525">
                  <a:solidFill>
                    <a:srgbClr val="000000"/>
                  </a:solidFill>
                  <a:round/>
                  <a:headEnd/>
                  <a:tailEnd/>
                </a:ln>
                <a:solidFill>
                  <a:srgbClr val="FF0000"/>
                </a:solidFill>
                <a:latin typeface="Arial Black"/>
              </a:rPr>
              <a:t>WANTED!</a:t>
            </a:r>
          </a:p>
        </p:txBody>
      </p:sp>
      <p:sp>
        <p:nvSpPr>
          <p:cNvPr id="113670" name="Text Box 2054"/>
          <p:cNvSpPr txBox="1">
            <a:spLocks noChangeArrowheads="1"/>
          </p:cNvSpPr>
          <p:nvPr/>
        </p:nvSpPr>
        <p:spPr bwMode="auto">
          <a:xfrm>
            <a:off x="5867400" y="1371600"/>
            <a:ext cx="25669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a:t>for breaking the rules</a:t>
            </a:r>
          </a:p>
        </p:txBody>
      </p:sp>
    </p:spTree>
  </p:cSld>
  <p:clrMapOvr>
    <a:masterClrMapping/>
  </p:clrMapOvr>
  <p:transition advTm="31406"/>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685800" y="152400"/>
            <a:ext cx="7772400" cy="1143000"/>
          </a:xfrm>
        </p:spPr>
        <p:txBody>
          <a:bodyPr/>
          <a:lstStyle/>
          <a:p>
            <a:r>
              <a:rPr lang="en-US" b="1"/>
              <a:t>Traction Fundamentals</a:t>
            </a:r>
            <a:br>
              <a:rPr lang="en-US" b="1"/>
            </a:br>
            <a:r>
              <a:rPr lang="en-US" b="1"/>
              <a:t>Material of Floor Surface</a:t>
            </a:r>
          </a:p>
        </p:txBody>
      </p:sp>
      <p:sp>
        <p:nvSpPr>
          <p:cNvPr id="30723" name="Text Box 3"/>
          <p:cNvSpPr txBox="1">
            <a:spLocks noChangeArrowheads="1"/>
          </p:cNvSpPr>
          <p:nvPr/>
        </p:nvSpPr>
        <p:spPr bwMode="auto">
          <a:xfrm>
            <a:off x="457200" y="1905000"/>
            <a:ext cx="7924800" cy="283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000">
                <a:solidFill>
                  <a:schemeClr val="bg2"/>
                </a:solidFill>
              </a:rPr>
              <a:t>Friction coefficient is dependent on:</a:t>
            </a:r>
          </a:p>
          <a:p>
            <a:endParaRPr lang="en-US" sz="2000">
              <a:solidFill>
                <a:schemeClr val="bg2"/>
              </a:solidFill>
            </a:endParaRPr>
          </a:p>
          <a:p>
            <a:r>
              <a:rPr lang="en-US" sz="2000">
                <a:solidFill>
                  <a:schemeClr val="bg2"/>
                </a:solidFill>
              </a:rPr>
              <a:t>    Materials of the robot wheels (or belts)</a:t>
            </a:r>
          </a:p>
          <a:p>
            <a:endParaRPr lang="en-US" sz="2000">
              <a:solidFill>
                <a:schemeClr val="bg2"/>
              </a:solidFill>
            </a:endParaRPr>
          </a:p>
          <a:p>
            <a:r>
              <a:rPr lang="en-US" sz="2000">
                <a:solidFill>
                  <a:schemeClr val="bg2"/>
                </a:solidFill>
              </a:rPr>
              <a:t>    Shape of the robot wheels (or belts)</a:t>
            </a:r>
          </a:p>
          <a:p>
            <a:endParaRPr lang="en-US" sz="2000">
              <a:solidFill>
                <a:schemeClr val="bg2"/>
              </a:solidFill>
            </a:endParaRPr>
          </a:p>
          <a:p>
            <a:r>
              <a:rPr lang="en-US" sz="2000"/>
              <a:t>    </a:t>
            </a:r>
            <a:r>
              <a:rPr lang="en-US" sz="2000" b="1"/>
              <a:t>Material of the floor surface</a:t>
            </a:r>
            <a:endParaRPr lang="en-US" sz="2000"/>
          </a:p>
          <a:p>
            <a:endParaRPr lang="en-US" sz="2000"/>
          </a:p>
          <a:p>
            <a:r>
              <a:rPr lang="en-US" sz="2000"/>
              <a:t>    </a:t>
            </a:r>
            <a:r>
              <a:rPr lang="en-US" sz="2000">
                <a:solidFill>
                  <a:schemeClr val="bg2"/>
                </a:solidFill>
              </a:rPr>
              <a:t>Surface conditions</a:t>
            </a:r>
          </a:p>
        </p:txBody>
      </p:sp>
      <p:sp>
        <p:nvSpPr>
          <p:cNvPr id="30724" name="Text Box 4"/>
          <p:cNvSpPr txBox="1">
            <a:spLocks noChangeArrowheads="1"/>
          </p:cNvSpPr>
          <p:nvPr/>
        </p:nvSpPr>
        <p:spPr bwMode="auto">
          <a:xfrm>
            <a:off x="5943600" y="3581400"/>
            <a:ext cx="2987675" cy="1625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000"/>
              <a:t>This is not up to you!</a:t>
            </a:r>
          </a:p>
          <a:p>
            <a:endParaRPr lang="en-US" sz="2000"/>
          </a:p>
          <a:p>
            <a:r>
              <a:rPr lang="en-US" sz="2000"/>
              <a:t>Know what surfaces (all of them) that you will be running on.</a:t>
            </a:r>
          </a:p>
        </p:txBody>
      </p:sp>
      <p:sp>
        <p:nvSpPr>
          <p:cNvPr id="30725" name="Line 5"/>
          <p:cNvSpPr>
            <a:spLocks noChangeShapeType="1"/>
          </p:cNvSpPr>
          <p:nvPr/>
        </p:nvSpPr>
        <p:spPr bwMode="auto">
          <a:xfrm>
            <a:off x="4267200" y="3962400"/>
            <a:ext cx="1600200" cy="22860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ransition advTm="28203"/>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026"/>
          <p:cNvSpPr>
            <a:spLocks noGrp="1" noChangeArrowheads="1"/>
          </p:cNvSpPr>
          <p:nvPr>
            <p:ph type="title"/>
          </p:nvPr>
        </p:nvSpPr>
        <p:spPr>
          <a:xfrm>
            <a:off x="685800" y="152400"/>
            <a:ext cx="7772400" cy="1143000"/>
          </a:xfrm>
        </p:spPr>
        <p:txBody>
          <a:bodyPr/>
          <a:lstStyle/>
          <a:p>
            <a:r>
              <a:rPr lang="en-US" b="1"/>
              <a:t>Traction Fundamentals</a:t>
            </a:r>
            <a:br>
              <a:rPr lang="en-US" b="1"/>
            </a:br>
            <a:r>
              <a:rPr lang="en-US" b="1"/>
              <a:t>Surface Conditions</a:t>
            </a:r>
          </a:p>
        </p:txBody>
      </p:sp>
      <p:sp>
        <p:nvSpPr>
          <p:cNvPr id="29699" name="Text Box 1027"/>
          <p:cNvSpPr txBox="1">
            <a:spLocks noChangeArrowheads="1"/>
          </p:cNvSpPr>
          <p:nvPr/>
        </p:nvSpPr>
        <p:spPr bwMode="auto">
          <a:xfrm>
            <a:off x="457200" y="1905000"/>
            <a:ext cx="7924800" cy="283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000">
                <a:solidFill>
                  <a:schemeClr val="bg2"/>
                </a:solidFill>
              </a:rPr>
              <a:t>Friction coefficient is dependent on:</a:t>
            </a:r>
          </a:p>
          <a:p>
            <a:endParaRPr lang="en-US" sz="2000">
              <a:solidFill>
                <a:schemeClr val="bg2"/>
              </a:solidFill>
            </a:endParaRPr>
          </a:p>
          <a:p>
            <a:r>
              <a:rPr lang="en-US" sz="2000">
                <a:solidFill>
                  <a:schemeClr val="bg2"/>
                </a:solidFill>
              </a:rPr>
              <a:t>    Materials of the robot wheels (or belts)</a:t>
            </a:r>
          </a:p>
          <a:p>
            <a:endParaRPr lang="en-US" sz="2000">
              <a:solidFill>
                <a:schemeClr val="bg2"/>
              </a:solidFill>
            </a:endParaRPr>
          </a:p>
          <a:p>
            <a:r>
              <a:rPr lang="en-US" sz="2000">
                <a:solidFill>
                  <a:schemeClr val="bg2"/>
                </a:solidFill>
              </a:rPr>
              <a:t>    Shape of the robot wheels (or belts)</a:t>
            </a:r>
          </a:p>
          <a:p>
            <a:endParaRPr lang="en-US" sz="2000">
              <a:solidFill>
                <a:schemeClr val="bg2"/>
              </a:solidFill>
            </a:endParaRPr>
          </a:p>
          <a:p>
            <a:r>
              <a:rPr lang="en-US" sz="2000">
                <a:solidFill>
                  <a:schemeClr val="bg2"/>
                </a:solidFill>
              </a:rPr>
              <a:t>    Material of the floor surface</a:t>
            </a:r>
          </a:p>
          <a:p>
            <a:endParaRPr lang="en-US" sz="2000">
              <a:solidFill>
                <a:schemeClr val="bg2"/>
              </a:solidFill>
            </a:endParaRPr>
          </a:p>
          <a:p>
            <a:r>
              <a:rPr lang="en-US" sz="2000"/>
              <a:t>    </a:t>
            </a:r>
            <a:r>
              <a:rPr lang="en-US" sz="2000" b="1"/>
              <a:t>Surface conditions</a:t>
            </a:r>
            <a:endParaRPr lang="en-US" sz="2000"/>
          </a:p>
        </p:txBody>
      </p:sp>
      <p:sp>
        <p:nvSpPr>
          <p:cNvPr id="29700" name="Text Box 1028"/>
          <p:cNvSpPr txBox="1">
            <a:spLocks noChangeArrowheads="1"/>
          </p:cNvSpPr>
          <p:nvPr/>
        </p:nvSpPr>
        <p:spPr bwMode="auto">
          <a:xfrm>
            <a:off x="6384925" y="1828800"/>
            <a:ext cx="2530475" cy="3149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000"/>
              <a:t>In some cases this will be up to you.</a:t>
            </a:r>
          </a:p>
          <a:p>
            <a:endParaRPr lang="en-US" sz="2000"/>
          </a:p>
          <a:p>
            <a:r>
              <a:rPr lang="en-US" sz="2000"/>
              <a:t>Good:</a:t>
            </a:r>
          </a:p>
          <a:p>
            <a:r>
              <a:rPr lang="en-US" sz="2000"/>
              <a:t>clean surfaces</a:t>
            </a:r>
          </a:p>
          <a:p>
            <a:r>
              <a:rPr lang="en-US" sz="2000"/>
              <a:t>“tacky” surfaces</a:t>
            </a:r>
          </a:p>
          <a:p>
            <a:endParaRPr lang="en-US" sz="2000"/>
          </a:p>
          <a:p>
            <a:r>
              <a:rPr lang="en-US" sz="2000"/>
              <a:t>Bad:</a:t>
            </a:r>
          </a:p>
          <a:p>
            <a:r>
              <a:rPr lang="en-US" sz="2000"/>
              <a:t>dirty surfaces</a:t>
            </a:r>
          </a:p>
          <a:p>
            <a:r>
              <a:rPr lang="en-US" sz="2000"/>
              <a:t>oily surfaces</a:t>
            </a:r>
          </a:p>
        </p:txBody>
      </p:sp>
      <p:sp>
        <p:nvSpPr>
          <p:cNvPr id="29701" name="Text Box 1029"/>
          <p:cNvSpPr txBox="1">
            <a:spLocks noChangeArrowheads="1"/>
          </p:cNvSpPr>
          <p:nvPr/>
        </p:nvSpPr>
        <p:spPr bwMode="auto">
          <a:xfrm>
            <a:off x="2971800" y="5486400"/>
            <a:ext cx="5518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b="1" i="1">
                <a:solidFill>
                  <a:schemeClr val="accent2"/>
                </a:solidFill>
              </a:rPr>
              <a:t>Don’t be too dependent on the surface condition,</a:t>
            </a:r>
          </a:p>
          <a:p>
            <a:r>
              <a:rPr lang="en-US" sz="1800" b="1" i="1">
                <a:solidFill>
                  <a:schemeClr val="accent2"/>
                </a:solidFill>
              </a:rPr>
              <a:t>since you cannot always control it.  But … don’t</a:t>
            </a:r>
          </a:p>
          <a:p>
            <a:r>
              <a:rPr lang="en-US" sz="1800" b="1" i="1">
                <a:solidFill>
                  <a:schemeClr val="accent2"/>
                </a:solidFill>
              </a:rPr>
              <a:t>forget to clean your wheels.</a:t>
            </a:r>
          </a:p>
        </p:txBody>
      </p:sp>
      <p:sp>
        <p:nvSpPr>
          <p:cNvPr id="29702" name="Line 1030"/>
          <p:cNvSpPr>
            <a:spLocks noChangeShapeType="1"/>
          </p:cNvSpPr>
          <p:nvPr/>
        </p:nvSpPr>
        <p:spPr bwMode="auto">
          <a:xfrm flipV="1">
            <a:off x="3200400" y="3810000"/>
            <a:ext cx="3124200" cy="68580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ustDataLst>
      <p:tags r:id="rId1"/>
    </p:custDataLst>
  </p:cSld>
  <p:clrMapOvr>
    <a:masterClrMapping/>
  </p:clrMapOvr>
  <p:transition advTm="40969"/>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9701"/>
                                        </p:tgtEl>
                                        <p:attrNameLst>
                                          <p:attrName>style.visibility</p:attrName>
                                        </p:attrNameLst>
                                      </p:cBhvr>
                                      <p:to>
                                        <p:strVal val="visible"/>
                                      </p:to>
                                    </p:set>
                                    <p:animEffect transition="in" filter="dissolve">
                                      <p:cBhvr>
                                        <p:cTn id="7" dur="500"/>
                                        <p:tgtEl>
                                          <p:spTgt spid="29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6" name="Rectangle 6"/>
          <p:cNvSpPr>
            <a:spLocks noChangeArrowheads="1"/>
          </p:cNvSpPr>
          <p:nvPr/>
        </p:nvSpPr>
        <p:spPr bwMode="auto">
          <a:xfrm>
            <a:off x="2209800" y="1600200"/>
            <a:ext cx="4419600" cy="182880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2" name="Rectangle 2"/>
          <p:cNvSpPr>
            <a:spLocks noGrp="1" noChangeArrowheads="1"/>
          </p:cNvSpPr>
          <p:nvPr>
            <p:ph type="title"/>
          </p:nvPr>
        </p:nvSpPr>
        <p:spPr>
          <a:xfrm>
            <a:off x="685800" y="152400"/>
            <a:ext cx="7772400" cy="1143000"/>
          </a:xfrm>
        </p:spPr>
        <p:txBody>
          <a:bodyPr/>
          <a:lstStyle/>
          <a:p>
            <a:r>
              <a:rPr lang="en-US" b="1"/>
              <a:t>Traction Fundamentals</a:t>
            </a:r>
            <a:br>
              <a:rPr lang="en-US" b="1"/>
            </a:br>
            <a:r>
              <a:rPr lang="en-US" b="1"/>
              <a:t>“Normal Force”</a:t>
            </a:r>
          </a:p>
        </p:txBody>
      </p:sp>
      <p:sp>
        <p:nvSpPr>
          <p:cNvPr id="20483" name="Oval 3"/>
          <p:cNvSpPr>
            <a:spLocks noChangeArrowheads="1"/>
          </p:cNvSpPr>
          <p:nvPr/>
        </p:nvSpPr>
        <p:spPr bwMode="auto">
          <a:xfrm>
            <a:off x="2438400" y="2667000"/>
            <a:ext cx="1219200" cy="1143000"/>
          </a:xfrm>
          <a:prstGeom prst="ellipse">
            <a:avLst/>
          </a:prstGeom>
          <a:solidFill>
            <a:schemeClr val="bg1"/>
          </a:solidFill>
          <a:ln w="762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4" name="Line 4"/>
          <p:cNvSpPr>
            <a:spLocks noChangeShapeType="1"/>
          </p:cNvSpPr>
          <p:nvPr/>
        </p:nvSpPr>
        <p:spPr bwMode="auto">
          <a:xfrm flipH="1">
            <a:off x="914400" y="3886200"/>
            <a:ext cx="67818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5" name="Oval 5"/>
          <p:cNvSpPr>
            <a:spLocks noChangeArrowheads="1"/>
          </p:cNvSpPr>
          <p:nvPr/>
        </p:nvSpPr>
        <p:spPr bwMode="auto">
          <a:xfrm>
            <a:off x="5105400" y="2667000"/>
            <a:ext cx="1219200" cy="1143000"/>
          </a:xfrm>
          <a:prstGeom prst="ellipse">
            <a:avLst/>
          </a:prstGeom>
          <a:solidFill>
            <a:schemeClr val="bg1"/>
          </a:solidFill>
          <a:ln w="762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7" name="Text Box 7"/>
          <p:cNvSpPr txBox="1">
            <a:spLocks noChangeArrowheads="1"/>
          </p:cNvSpPr>
          <p:nvPr/>
        </p:nvSpPr>
        <p:spPr bwMode="auto">
          <a:xfrm>
            <a:off x="4191000" y="1828800"/>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solidFill>
                  <a:schemeClr val="accent2"/>
                </a:solidFill>
              </a:rPr>
              <a:t>weight</a:t>
            </a:r>
          </a:p>
        </p:txBody>
      </p:sp>
      <p:sp>
        <p:nvSpPr>
          <p:cNvPr id="20488" name="Line 8"/>
          <p:cNvSpPr>
            <a:spLocks noChangeShapeType="1"/>
          </p:cNvSpPr>
          <p:nvPr/>
        </p:nvSpPr>
        <p:spPr bwMode="auto">
          <a:xfrm>
            <a:off x="4189413" y="1752600"/>
            <a:ext cx="0" cy="838200"/>
          </a:xfrm>
          <a:prstGeom prst="line">
            <a:avLst/>
          </a:prstGeom>
          <a:noFill/>
          <a:ln w="38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9" name="Line 9"/>
          <p:cNvSpPr>
            <a:spLocks noChangeShapeType="1"/>
          </p:cNvSpPr>
          <p:nvPr/>
        </p:nvSpPr>
        <p:spPr bwMode="auto">
          <a:xfrm flipV="1">
            <a:off x="3048000" y="3962400"/>
            <a:ext cx="0" cy="685800"/>
          </a:xfrm>
          <a:prstGeom prst="line">
            <a:avLst/>
          </a:prstGeom>
          <a:noFill/>
          <a:ln w="38100">
            <a:solidFill>
              <a:srgbClr val="00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90" name="Line 10"/>
          <p:cNvSpPr>
            <a:spLocks noChangeShapeType="1"/>
          </p:cNvSpPr>
          <p:nvPr/>
        </p:nvSpPr>
        <p:spPr bwMode="auto">
          <a:xfrm flipV="1">
            <a:off x="5715000" y="3962400"/>
            <a:ext cx="0" cy="685800"/>
          </a:xfrm>
          <a:prstGeom prst="line">
            <a:avLst/>
          </a:prstGeom>
          <a:noFill/>
          <a:ln w="38100">
            <a:solidFill>
              <a:srgbClr val="00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91" name="Text Box 11"/>
          <p:cNvSpPr txBox="1">
            <a:spLocks noChangeArrowheads="1"/>
          </p:cNvSpPr>
          <p:nvPr/>
        </p:nvSpPr>
        <p:spPr bwMode="auto">
          <a:xfrm>
            <a:off x="6781800" y="2097088"/>
            <a:ext cx="793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front</a:t>
            </a:r>
          </a:p>
        </p:txBody>
      </p:sp>
      <p:sp>
        <p:nvSpPr>
          <p:cNvPr id="20492" name="Line 12"/>
          <p:cNvSpPr>
            <a:spLocks noChangeShapeType="1"/>
          </p:cNvSpPr>
          <p:nvPr/>
        </p:nvSpPr>
        <p:spPr bwMode="auto">
          <a:xfrm>
            <a:off x="6797675" y="2514600"/>
            <a:ext cx="838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93" name="Text Box 13"/>
          <p:cNvSpPr txBox="1">
            <a:spLocks noChangeArrowheads="1"/>
          </p:cNvSpPr>
          <p:nvPr/>
        </p:nvSpPr>
        <p:spPr bwMode="auto">
          <a:xfrm>
            <a:off x="365125" y="5105400"/>
            <a:ext cx="8245475"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000"/>
              <a:t>The </a:t>
            </a:r>
            <a:r>
              <a:rPr lang="en-US" sz="2000" u="sng">
                <a:solidFill>
                  <a:srgbClr val="009900"/>
                </a:solidFill>
              </a:rPr>
              <a:t>normal force</a:t>
            </a:r>
            <a:r>
              <a:rPr lang="en-US" sz="2000"/>
              <a:t> is the force that the wheels exert on the floor, and is equal and opposite to the force the floor exerts on the wheels.  In the simplest case, this is dependent on the </a:t>
            </a:r>
            <a:r>
              <a:rPr lang="en-US" sz="2000" u="sng">
                <a:solidFill>
                  <a:schemeClr val="accent2"/>
                </a:solidFill>
              </a:rPr>
              <a:t>weight</a:t>
            </a:r>
            <a:r>
              <a:rPr lang="en-US" sz="2000"/>
              <a:t> of the robot.  The normal force is divided among the robot features in contact with the ground.</a:t>
            </a:r>
          </a:p>
        </p:txBody>
      </p:sp>
      <p:sp>
        <p:nvSpPr>
          <p:cNvPr id="20494" name="Text Box 14"/>
          <p:cNvSpPr txBox="1">
            <a:spLocks noChangeArrowheads="1"/>
          </p:cNvSpPr>
          <p:nvPr/>
        </p:nvSpPr>
        <p:spPr bwMode="auto">
          <a:xfrm>
            <a:off x="2270125" y="4114800"/>
            <a:ext cx="804863"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sz="1600">
                <a:solidFill>
                  <a:srgbClr val="009900"/>
                </a:solidFill>
              </a:rPr>
              <a:t>normal</a:t>
            </a:r>
          </a:p>
          <a:p>
            <a:pPr algn="ctr"/>
            <a:r>
              <a:rPr lang="en-US" sz="1600">
                <a:solidFill>
                  <a:srgbClr val="009900"/>
                </a:solidFill>
              </a:rPr>
              <a:t>force</a:t>
            </a:r>
          </a:p>
          <a:p>
            <a:pPr algn="ctr"/>
            <a:r>
              <a:rPr lang="en-US" sz="1600">
                <a:solidFill>
                  <a:srgbClr val="009900"/>
                </a:solidFill>
              </a:rPr>
              <a:t>(rear)</a:t>
            </a:r>
          </a:p>
        </p:txBody>
      </p:sp>
      <p:sp>
        <p:nvSpPr>
          <p:cNvPr id="20495" name="Text Box 15"/>
          <p:cNvSpPr txBox="1">
            <a:spLocks noChangeArrowheads="1"/>
          </p:cNvSpPr>
          <p:nvPr/>
        </p:nvSpPr>
        <p:spPr bwMode="auto">
          <a:xfrm>
            <a:off x="4929188" y="4114800"/>
            <a:ext cx="804862"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sz="1600">
                <a:solidFill>
                  <a:srgbClr val="009900"/>
                </a:solidFill>
              </a:rPr>
              <a:t>normal</a:t>
            </a:r>
          </a:p>
          <a:p>
            <a:pPr algn="ctr"/>
            <a:r>
              <a:rPr lang="en-US" sz="1600">
                <a:solidFill>
                  <a:srgbClr val="009900"/>
                </a:solidFill>
              </a:rPr>
              <a:t>force</a:t>
            </a:r>
          </a:p>
          <a:p>
            <a:pPr algn="ctr"/>
            <a:r>
              <a:rPr lang="en-US" sz="1600">
                <a:solidFill>
                  <a:srgbClr val="009900"/>
                </a:solidFill>
              </a:rPr>
              <a:t>(front)</a:t>
            </a:r>
          </a:p>
        </p:txBody>
      </p:sp>
    </p:spTree>
  </p:cSld>
  <p:clrMapOvr>
    <a:masterClrMapping/>
  </p:clrMapOvr>
  <p:transition advTm="29593"/>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1026"/>
          <p:cNvSpPr>
            <a:spLocks noGrp="1" noChangeArrowheads="1"/>
          </p:cNvSpPr>
          <p:nvPr>
            <p:ph type="title"/>
          </p:nvPr>
        </p:nvSpPr>
        <p:spPr>
          <a:xfrm>
            <a:off x="685800" y="0"/>
            <a:ext cx="7772400" cy="1143000"/>
          </a:xfrm>
        </p:spPr>
        <p:txBody>
          <a:bodyPr/>
          <a:lstStyle/>
          <a:p>
            <a:r>
              <a:rPr lang="en-US" b="1"/>
              <a:t>"Enhanced" Traction</a:t>
            </a:r>
          </a:p>
        </p:txBody>
      </p:sp>
      <p:pic>
        <p:nvPicPr>
          <p:cNvPr id="115715" name="Picture 1027"/>
          <p:cNvPicPr>
            <a:picLocks noChangeAspect="1" noChangeArrowheads="1"/>
          </p:cNvPicPr>
          <p:nvPr/>
        </p:nvPicPr>
        <p:blipFill>
          <a:blip r:embed="rId2" cstate="print">
            <a:extLst>
              <a:ext uri="{28A0092B-C50C-407E-A947-70E740481C1C}">
                <a14:useLocalDpi xmlns:a14="http://schemas.microsoft.com/office/drawing/2010/main" val="0"/>
              </a:ext>
            </a:extLst>
          </a:blip>
          <a:srcRect t="14311" b="15643"/>
          <a:stretch>
            <a:fillRect/>
          </a:stretch>
        </p:blipFill>
        <p:spPr bwMode="auto">
          <a:xfrm>
            <a:off x="419100" y="1295400"/>
            <a:ext cx="8267700"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Tm="71031"/>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3"/>
          <p:cNvSpPr txBox="1">
            <a:spLocks noChangeArrowheads="1"/>
          </p:cNvSpPr>
          <p:nvPr/>
        </p:nvSpPr>
        <p:spPr bwMode="auto">
          <a:xfrm>
            <a:off x="1524000" y="2028885"/>
            <a:ext cx="6809878"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457200" indent="-457200">
              <a:defRPr sz="2400">
                <a:solidFill>
                  <a:schemeClr val="tx1"/>
                </a:solidFill>
                <a:latin typeface="Times New Roman" pitchFamily="18" charset="0"/>
              </a:defRPr>
            </a:lvl1pPr>
            <a:lvl2pPr marL="914400" indent="-457200">
              <a:defRPr sz="2400">
                <a:solidFill>
                  <a:schemeClr val="tx1"/>
                </a:solidFill>
                <a:latin typeface="Times New Roman" pitchFamily="18" charset="0"/>
              </a:defRPr>
            </a:lvl2pPr>
            <a:lvl3pPr marL="1371600" indent="-457200">
              <a:defRPr sz="2400">
                <a:solidFill>
                  <a:schemeClr val="tx1"/>
                </a:solidFill>
                <a:latin typeface="Times New Roman" pitchFamily="18" charset="0"/>
              </a:defRPr>
            </a:lvl3pPr>
            <a:lvl4pPr marL="1828800" indent="-457200">
              <a:defRPr sz="2400">
                <a:solidFill>
                  <a:schemeClr val="tx1"/>
                </a:solidFill>
                <a:latin typeface="Times New Roman" pitchFamily="18" charset="0"/>
              </a:defRPr>
            </a:lvl4pPr>
            <a:lvl5pPr marL="2286000" indent="-457200">
              <a:defRPr sz="2400">
                <a:solidFill>
                  <a:schemeClr val="tx1"/>
                </a:solidFill>
                <a:latin typeface="Times New Roman" pitchFamily="18" charset="0"/>
              </a:defRPr>
            </a:lvl5pPr>
            <a:lvl6pPr marL="2743200" indent="-457200" eaLnBrk="0" fontAlgn="base" hangingPunct="0">
              <a:spcBef>
                <a:spcPct val="0"/>
              </a:spcBef>
              <a:spcAft>
                <a:spcPct val="0"/>
              </a:spcAft>
              <a:defRPr sz="2400">
                <a:solidFill>
                  <a:schemeClr val="tx1"/>
                </a:solidFill>
                <a:latin typeface="Times New Roman" pitchFamily="18" charset="0"/>
              </a:defRPr>
            </a:lvl6pPr>
            <a:lvl7pPr marL="3200400" indent="-457200" eaLnBrk="0" fontAlgn="base" hangingPunct="0">
              <a:spcBef>
                <a:spcPct val="0"/>
              </a:spcBef>
              <a:spcAft>
                <a:spcPct val="0"/>
              </a:spcAft>
              <a:defRPr sz="2400">
                <a:solidFill>
                  <a:schemeClr val="tx1"/>
                </a:solidFill>
                <a:latin typeface="Times New Roman" pitchFamily="18" charset="0"/>
              </a:defRPr>
            </a:lvl7pPr>
            <a:lvl8pPr marL="3657600" indent="-457200" eaLnBrk="0" fontAlgn="base" hangingPunct="0">
              <a:spcBef>
                <a:spcPct val="0"/>
              </a:spcBef>
              <a:spcAft>
                <a:spcPct val="0"/>
              </a:spcAft>
              <a:defRPr sz="2400">
                <a:solidFill>
                  <a:schemeClr val="tx1"/>
                </a:solidFill>
                <a:latin typeface="Times New Roman" pitchFamily="18" charset="0"/>
              </a:defRPr>
            </a:lvl8pPr>
            <a:lvl9pPr marL="4114800" indent="-457200" eaLnBrk="0" fontAlgn="base" hangingPunct="0">
              <a:spcBef>
                <a:spcPct val="0"/>
              </a:spcBef>
              <a:spcAft>
                <a:spcPct val="0"/>
              </a:spcAft>
              <a:defRPr sz="2400">
                <a:solidFill>
                  <a:schemeClr val="tx1"/>
                </a:solidFill>
                <a:latin typeface="Times New Roman" pitchFamily="18" charset="0"/>
              </a:defRPr>
            </a:lvl9pPr>
          </a:lstStyle>
          <a:p>
            <a:pPr>
              <a:lnSpc>
                <a:spcPct val="150000"/>
              </a:lnSpc>
              <a:buFontTx/>
              <a:buAutoNum type="arabicPeriod"/>
            </a:pPr>
            <a:r>
              <a:rPr lang="en-US" dirty="0">
                <a:latin typeface="Arial" charset="0"/>
              </a:rPr>
              <a:t>Helpful Tools, Constants &amp; Formulas</a:t>
            </a:r>
          </a:p>
          <a:p>
            <a:pPr>
              <a:lnSpc>
                <a:spcPct val="150000"/>
              </a:lnSpc>
              <a:buFontTx/>
              <a:buAutoNum type="arabicPeriod"/>
            </a:pPr>
            <a:r>
              <a:rPr lang="en-US" dirty="0" smtClean="0">
                <a:latin typeface="Arial" charset="0"/>
              </a:rPr>
              <a:t>Traction – Quick Review</a:t>
            </a:r>
            <a:endParaRPr lang="en-US" dirty="0">
              <a:latin typeface="Arial" charset="0"/>
            </a:endParaRPr>
          </a:p>
          <a:p>
            <a:pPr>
              <a:lnSpc>
                <a:spcPct val="150000"/>
              </a:lnSpc>
              <a:buFontTx/>
              <a:buAutoNum type="arabicPeriod"/>
            </a:pPr>
            <a:r>
              <a:rPr lang="en-US" dirty="0" smtClean="0">
                <a:latin typeface="Arial" charset="0"/>
              </a:rPr>
              <a:t>All About Power &amp; Motors</a:t>
            </a:r>
            <a:endParaRPr lang="en-US" dirty="0">
              <a:latin typeface="Arial" charset="0"/>
            </a:endParaRPr>
          </a:p>
          <a:p>
            <a:pPr>
              <a:lnSpc>
                <a:spcPct val="150000"/>
              </a:lnSpc>
              <a:buFontTx/>
              <a:buAutoNum type="arabicPeriod"/>
            </a:pPr>
            <a:r>
              <a:rPr lang="en-US" dirty="0" smtClean="0">
                <a:latin typeface="Arial" charset="0"/>
              </a:rPr>
              <a:t>Gear </a:t>
            </a:r>
            <a:r>
              <a:rPr lang="en-US" dirty="0">
                <a:latin typeface="Arial" charset="0"/>
              </a:rPr>
              <a:t>&amp;</a:t>
            </a:r>
            <a:r>
              <a:rPr lang="en-US" dirty="0" smtClean="0">
                <a:latin typeface="Arial" charset="0"/>
              </a:rPr>
              <a:t> Chain </a:t>
            </a:r>
            <a:r>
              <a:rPr lang="en-US" dirty="0">
                <a:latin typeface="Arial" charset="0"/>
              </a:rPr>
              <a:t>Fundamentals</a:t>
            </a:r>
          </a:p>
          <a:p>
            <a:pPr>
              <a:lnSpc>
                <a:spcPct val="150000"/>
              </a:lnSpc>
              <a:buFontTx/>
              <a:buAutoNum type="arabicPeriod"/>
            </a:pPr>
            <a:r>
              <a:rPr lang="en-US" dirty="0" smtClean="0">
                <a:latin typeface="Arial" charset="0"/>
              </a:rPr>
              <a:t>Motor Combining – What is Really Going on?</a:t>
            </a:r>
          </a:p>
          <a:p>
            <a:pPr>
              <a:lnSpc>
                <a:spcPct val="150000"/>
              </a:lnSpc>
              <a:buFontTx/>
              <a:buAutoNum type="arabicPeriod"/>
            </a:pPr>
            <a:r>
              <a:rPr lang="en-US" dirty="0" smtClean="0">
                <a:latin typeface="Arial" charset="0"/>
              </a:rPr>
              <a:t>Pneumatics</a:t>
            </a:r>
          </a:p>
          <a:p>
            <a:pPr>
              <a:lnSpc>
                <a:spcPct val="150000"/>
              </a:lnSpc>
              <a:buFontTx/>
              <a:buAutoNum type="arabicPeriod"/>
            </a:pPr>
            <a:r>
              <a:rPr lang="en-US" dirty="0" smtClean="0">
                <a:latin typeface="Arial" charset="0"/>
              </a:rPr>
              <a:t>Team 217 Robot Examples</a:t>
            </a:r>
            <a:endParaRPr lang="en-US" dirty="0">
              <a:latin typeface="Arial" charset="0"/>
            </a:endParaRPr>
          </a:p>
          <a:p>
            <a:pPr>
              <a:lnSpc>
                <a:spcPct val="150000"/>
              </a:lnSpc>
              <a:buFontTx/>
              <a:buAutoNum type="arabicPeriod"/>
            </a:pPr>
            <a:r>
              <a:rPr lang="en-US" dirty="0" smtClean="0">
                <a:latin typeface="Arial" charset="0"/>
              </a:rPr>
              <a:t>Question &amp; Answer</a:t>
            </a:r>
            <a:endParaRPr lang="en-US" dirty="0">
              <a:latin typeface="Arial" charset="0"/>
            </a:endParaRPr>
          </a:p>
        </p:txBody>
      </p:sp>
      <p:sp>
        <p:nvSpPr>
          <p:cNvPr id="6148" name="Rectangle 4"/>
          <p:cNvSpPr>
            <a:spLocks noChangeArrowheads="1"/>
          </p:cNvSpPr>
          <p:nvPr/>
        </p:nvSpPr>
        <p:spPr bwMode="auto">
          <a:xfrm>
            <a:off x="1219200" y="3124200"/>
            <a:ext cx="4953000" cy="68580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 name="Rectangle 2"/>
          <p:cNvSpPr txBox="1">
            <a:spLocks noChangeArrowheads="1"/>
          </p:cNvSpPr>
          <p:nvPr/>
        </p:nvSpPr>
        <p:spPr bwMode="auto">
          <a:xfrm>
            <a:off x="685800" y="533400"/>
            <a:ext cx="7848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charset="0"/>
              </a:defRPr>
            </a:lvl2pPr>
            <a:lvl3pPr algn="ctr" rtl="0" eaLnBrk="0" fontAlgn="base" hangingPunct="0">
              <a:spcBef>
                <a:spcPct val="0"/>
              </a:spcBef>
              <a:spcAft>
                <a:spcPct val="0"/>
              </a:spcAft>
              <a:defRPr sz="3600">
                <a:solidFill>
                  <a:schemeClr val="tx2"/>
                </a:solidFill>
                <a:latin typeface="Arial" charset="0"/>
              </a:defRPr>
            </a:lvl3pPr>
            <a:lvl4pPr algn="ctr" rtl="0" eaLnBrk="0" fontAlgn="base" hangingPunct="0">
              <a:spcBef>
                <a:spcPct val="0"/>
              </a:spcBef>
              <a:spcAft>
                <a:spcPct val="0"/>
              </a:spcAft>
              <a:defRPr sz="3600">
                <a:solidFill>
                  <a:schemeClr val="tx2"/>
                </a:solidFill>
                <a:latin typeface="Arial" charset="0"/>
              </a:defRPr>
            </a:lvl4pPr>
            <a:lvl5pPr algn="ctr" rtl="0" eaLnBrk="0" fontAlgn="base" hangingPunct="0">
              <a:spcBef>
                <a:spcPct val="0"/>
              </a:spcBef>
              <a:spcAft>
                <a:spcPct val="0"/>
              </a:spcAft>
              <a:defRPr sz="3600">
                <a:solidFill>
                  <a:schemeClr val="tx2"/>
                </a:solidFill>
                <a:latin typeface="Arial" charset="0"/>
              </a:defRPr>
            </a:lvl5pPr>
            <a:lvl6pPr marL="457200" algn="ctr" rtl="0" eaLnBrk="0" fontAlgn="base" hangingPunct="0">
              <a:spcBef>
                <a:spcPct val="0"/>
              </a:spcBef>
              <a:spcAft>
                <a:spcPct val="0"/>
              </a:spcAft>
              <a:defRPr sz="3600">
                <a:solidFill>
                  <a:schemeClr val="tx2"/>
                </a:solidFill>
                <a:latin typeface="Arial" charset="0"/>
              </a:defRPr>
            </a:lvl6pPr>
            <a:lvl7pPr marL="914400" algn="ctr" rtl="0" eaLnBrk="0" fontAlgn="base" hangingPunct="0">
              <a:spcBef>
                <a:spcPct val="0"/>
              </a:spcBef>
              <a:spcAft>
                <a:spcPct val="0"/>
              </a:spcAft>
              <a:defRPr sz="3600">
                <a:solidFill>
                  <a:schemeClr val="tx2"/>
                </a:solidFill>
                <a:latin typeface="Arial" charset="0"/>
              </a:defRPr>
            </a:lvl7pPr>
            <a:lvl8pPr marL="1371600" algn="ctr" rtl="0" eaLnBrk="0" fontAlgn="base" hangingPunct="0">
              <a:spcBef>
                <a:spcPct val="0"/>
              </a:spcBef>
              <a:spcAft>
                <a:spcPct val="0"/>
              </a:spcAft>
              <a:defRPr sz="3600">
                <a:solidFill>
                  <a:schemeClr val="tx2"/>
                </a:solidFill>
                <a:latin typeface="Arial" charset="0"/>
              </a:defRPr>
            </a:lvl8pPr>
            <a:lvl9pPr marL="1828800" algn="ctr" rtl="0" eaLnBrk="0" fontAlgn="base" hangingPunct="0">
              <a:spcBef>
                <a:spcPct val="0"/>
              </a:spcBef>
              <a:spcAft>
                <a:spcPct val="0"/>
              </a:spcAft>
              <a:defRPr sz="3600">
                <a:solidFill>
                  <a:schemeClr val="tx2"/>
                </a:solidFill>
                <a:latin typeface="Arial" charset="0"/>
              </a:defRPr>
            </a:lvl9pPr>
          </a:lstStyle>
          <a:p>
            <a:r>
              <a:rPr lang="en-US" b="1" kern="0" dirty="0" smtClean="0"/>
              <a:t>FRC Robot Practical Mechanism Designs &amp; Calculations</a:t>
            </a:r>
            <a:endParaRPr lang="en-US" b="1" kern="0" dirty="0"/>
          </a:p>
        </p:txBody>
      </p:sp>
    </p:spTree>
    <p:extLst>
      <p:ext uri="{BB962C8B-B14F-4D97-AF65-F5344CB8AC3E}">
        <p14:creationId xmlns:p14="http://schemas.microsoft.com/office/powerpoint/2010/main" val="3328842183"/>
      </p:ext>
    </p:extLst>
  </p:cSld>
  <p:clrMapOvr>
    <a:masterClrMapping/>
  </p:clrMapOvr>
  <p:transition advTm="7325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685800" y="152400"/>
            <a:ext cx="7772400" cy="1143000"/>
          </a:xfrm>
        </p:spPr>
        <p:txBody>
          <a:bodyPr/>
          <a:lstStyle/>
          <a:p>
            <a:r>
              <a:rPr lang="en-US" b="1" dirty="0" smtClean="0"/>
              <a:t>All About Power &amp; Motors</a:t>
            </a:r>
            <a:endParaRPr lang="en-US" b="1" dirty="0"/>
          </a:p>
        </p:txBody>
      </p:sp>
      <p:sp>
        <p:nvSpPr>
          <p:cNvPr id="89091" name="Text Box 3"/>
          <p:cNvSpPr txBox="1">
            <a:spLocks noChangeArrowheads="1"/>
          </p:cNvSpPr>
          <p:nvPr/>
        </p:nvSpPr>
        <p:spPr bwMode="auto">
          <a:xfrm>
            <a:off x="1981200" y="1924050"/>
            <a:ext cx="5453063"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dirty="0"/>
              <a:t>1.  Motor Characteristics (Motor Curve)</a:t>
            </a:r>
          </a:p>
          <a:p>
            <a:endParaRPr lang="en-US" dirty="0"/>
          </a:p>
          <a:p>
            <a:r>
              <a:rPr lang="en-US" dirty="0"/>
              <a:t>2.  Max Power vs. Power at 40 Amps</a:t>
            </a:r>
          </a:p>
          <a:p>
            <a:endParaRPr lang="en-US" dirty="0"/>
          </a:p>
          <a:p>
            <a:r>
              <a:rPr lang="en-US" dirty="0"/>
              <a:t>3.  Motor Comparisons</a:t>
            </a:r>
          </a:p>
          <a:p>
            <a:endParaRPr lang="en-US" dirty="0"/>
          </a:p>
          <a:p>
            <a:r>
              <a:rPr lang="en-US" dirty="0"/>
              <a:t>4.  Combining Motors</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1524000" y="533400"/>
            <a:ext cx="6096000" cy="1143000"/>
          </a:xfrm>
          <a:noFill/>
          <a:ln/>
        </p:spPr>
        <p:txBody>
          <a:bodyPr lIns="92075" tIns="46038" rIns="92075" bIns="46038"/>
          <a:lstStyle/>
          <a:p>
            <a:r>
              <a:rPr lang="en-US"/>
              <a:t>Motor Characteristics</a:t>
            </a:r>
          </a:p>
        </p:txBody>
      </p:sp>
      <p:sp>
        <p:nvSpPr>
          <p:cNvPr id="90115" name="Rectangle 3"/>
          <p:cNvSpPr>
            <a:spLocks noGrp="1" noChangeArrowheads="1"/>
          </p:cNvSpPr>
          <p:nvPr>
            <p:ph type="body" idx="1"/>
          </p:nvPr>
        </p:nvSpPr>
        <p:spPr>
          <a:xfrm>
            <a:off x="228600" y="1981200"/>
            <a:ext cx="4495800" cy="4114800"/>
          </a:xfrm>
          <a:noFill/>
          <a:ln/>
        </p:spPr>
        <p:txBody>
          <a:bodyPr lIns="92075" tIns="46038" rIns="92075" bIns="46038"/>
          <a:lstStyle/>
          <a:p>
            <a:r>
              <a:rPr lang="en-US" dirty="0"/>
              <a:t>Torque v Speed Curves</a:t>
            </a:r>
          </a:p>
          <a:p>
            <a:pPr lvl="1"/>
            <a:r>
              <a:rPr lang="en-US" dirty="0"/>
              <a:t>Stall Torque (</a:t>
            </a:r>
            <a:r>
              <a:rPr lang="en-US" dirty="0" err="1" smtClean="0"/>
              <a:t>T</a:t>
            </a:r>
            <a:r>
              <a:rPr lang="en-US" baseline="-25000" dirty="0" err="1" smtClean="0"/>
              <a:t>s</a:t>
            </a:r>
            <a:r>
              <a:rPr lang="en-US" dirty="0" smtClean="0"/>
              <a:t>)</a:t>
            </a:r>
            <a:endParaRPr lang="en-US" dirty="0"/>
          </a:p>
          <a:p>
            <a:pPr lvl="1"/>
            <a:r>
              <a:rPr lang="en-US" dirty="0"/>
              <a:t>Stall Current </a:t>
            </a:r>
            <a:r>
              <a:rPr lang="en-US" dirty="0" smtClean="0"/>
              <a:t>(I</a:t>
            </a:r>
            <a:r>
              <a:rPr lang="en-US" baseline="-25000" dirty="0" smtClean="0"/>
              <a:t>s</a:t>
            </a:r>
            <a:r>
              <a:rPr lang="en-US" dirty="0" smtClean="0"/>
              <a:t>)</a:t>
            </a:r>
            <a:endParaRPr lang="en-US" dirty="0"/>
          </a:p>
          <a:p>
            <a:pPr lvl="1"/>
            <a:r>
              <a:rPr lang="en-US" dirty="0"/>
              <a:t>Free Speed (</a:t>
            </a:r>
            <a:r>
              <a:rPr lang="en-US" dirty="0" err="1">
                <a:latin typeface="Symbol" pitchFamily="18" charset="2"/>
              </a:rPr>
              <a:t>w</a:t>
            </a:r>
            <a:r>
              <a:rPr lang="en-US" baseline="-25000" dirty="0" err="1"/>
              <a:t>f</a:t>
            </a:r>
            <a:r>
              <a:rPr lang="en-US" dirty="0"/>
              <a:t>)</a:t>
            </a:r>
          </a:p>
          <a:p>
            <a:pPr lvl="1"/>
            <a:r>
              <a:rPr lang="en-US" dirty="0"/>
              <a:t>Free Current </a:t>
            </a:r>
            <a:r>
              <a:rPr lang="en-US" dirty="0" smtClean="0"/>
              <a:t>(I</a:t>
            </a:r>
            <a:r>
              <a:rPr lang="en-US" baseline="-25000" dirty="0" smtClean="0"/>
              <a:t>f</a:t>
            </a:r>
            <a:r>
              <a:rPr lang="en-US" dirty="0"/>
              <a:t>)</a:t>
            </a:r>
          </a:p>
        </p:txBody>
      </p:sp>
      <p:grpSp>
        <p:nvGrpSpPr>
          <p:cNvPr id="90116" name="Group 4"/>
          <p:cNvGrpSpPr>
            <a:grpSpLocks/>
          </p:cNvGrpSpPr>
          <p:nvPr/>
        </p:nvGrpSpPr>
        <p:grpSpPr bwMode="auto">
          <a:xfrm>
            <a:off x="5105400" y="1901825"/>
            <a:ext cx="4191000" cy="3432175"/>
            <a:chOff x="3216" y="1198"/>
            <a:chExt cx="2640" cy="2162"/>
          </a:xfrm>
        </p:grpSpPr>
        <p:sp>
          <p:nvSpPr>
            <p:cNvPr id="90117" name="Line 5"/>
            <p:cNvSpPr>
              <a:spLocks noChangeShapeType="1"/>
            </p:cNvSpPr>
            <p:nvPr/>
          </p:nvSpPr>
          <p:spPr bwMode="auto">
            <a:xfrm>
              <a:off x="3552" y="1296"/>
              <a:ext cx="0" cy="16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118" name="Line 6"/>
            <p:cNvSpPr>
              <a:spLocks noChangeShapeType="1"/>
            </p:cNvSpPr>
            <p:nvPr/>
          </p:nvSpPr>
          <p:spPr bwMode="auto">
            <a:xfrm>
              <a:off x="3552" y="2928"/>
              <a:ext cx="163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119" name="Line 7"/>
            <p:cNvSpPr>
              <a:spLocks noChangeShapeType="1"/>
            </p:cNvSpPr>
            <p:nvPr/>
          </p:nvSpPr>
          <p:spPr bwMode="auto">
            <a:xfrm>
              <a:off x="3552" y="1680"/>
              <a:ext cx="1344" cy="124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120" name="Text Box 8"/>
            <p:cNvSpPr txBox="1">
              <a:spLocks noChangeArrowheads="1"/>
            </p:cNvSpPr>
            <p:nvPr/>
          </p:nvSpPr>
          <p:spPr bwMode="auto">
            <a:xfrm>
              <a:off x="3744" y="2976"/>
              <a:ext cx="105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Speed</a:t>
              </a:r>
            </a:p>
          </p:txBody>
        </p:sp>
        <p:sp>
          <p:nvSpPr>
            <p:cNvPr id="90121" name="Text Box 9"/>
            <p:cNvSpPr txBox="1">
              <a:spLocks noChangeArrowheads="1"/>
            </p:cNvSpPr>
            <p:nvPr/>
          </p:nvSpPr>
          <p:spPr bwMode="auto">
            <a:xfrm rot="-5384631">
              <a:off x="2544" y="1870"/>
              <a:ext cx="163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Torque, Current</a:t>
              </a:r>
            </a:p>
          </p:txBody>
        </p:sp>
        <p:sp>
          <p:nvSpPr>
            <p:cNvPr id="90122" name="Line 10"/>
            <p:cNvSpPr>
              <a:spLocks noChangeShapeType="1"/>
            </p:cNvSpPr>
            <p:nvPr/>
          </p:nvSpPr>
          <p:spPr bwMode="auto">
            <a:xfrm>
              <a:off x="3552" y="1680"/>
              <a:ext cx="14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123" name="Line 11"/>
            <p:cNvSpPr>
              <a:spLocks noChangeShapeType="1"/>
            </p:cNvSpPr>
            <p:nvPr/>
          </p:nvSpPr>
          <p:spPr bwMode="auto">
            <a:xfrm>
              <a:off x="4896" y="2928"/>
              <a:ext cx="0"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124" name="Text Box 12"/>
            <p:cNvSpPr txBox="1">
              <a:spLocks noChangeArrowheads="1"/>
            </p:cNvSpPr>
            <p:nvPr/>
          </p:nvSpPr>
          <p:spPr bwMode="auto">
            <a:xfrm>
              <a:off x="3648" y="1536"/>
              <a:ext cx="57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err="1" smtClean="0"/>
                <a:t>T</a:t>
              </a:r>
              <a:r>
                <a:rPr lang="en-US" baseline="-25000" dirty="0" err="1" smtClean="0"/>
                <a:t>s</a:t>
              </a:r>
              <a:endParaRPr lang="en-US" baseline="-25000" dirty="0"/>
            </a:p>
          </p:txBody>
        </p:sp>
        <p:sp>
          <p:nvSpPr>
            <p:cNvPr id="90125" name="Text Box 13"/>
            <p:cNvSpPr txBox="1">
              <a:spLocks noChangeArrowheads="1"/>
            </p:cNvSpPr>
            <p:nvPr/>
          </p:nvSpPr>
          <p:spPr bwMode="auto">
            <a:xfrm>
              <a:off x="4656" y="3072"/>
              <a:ext cx="67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atin typeface="Symbol" pitchFamily="18" charset="2"/>
                </a:rPr>
                <a:t>w</a:t>
              </a:r>
              <a:r>
                <a:rPr lang="en-US" baseline="-25000"/>
                <a:t>f</a:t>
              </a:r>
            </a:p>
          </p:txBody>
        </p:sp>
        <p:sp>
          <p:nvSpPr>
            <p:cNvPr id="90126" name="Line 14"/>
            <p:cNvSpPr>
              <a:spLocks noChangeShapeType="1"/>
            </p:cNvSpPr>
            <p:nvPr/>
          </p:nvSpPr>
          <p:spPr bwMode="auto">
            <a:xfrm flipV="1">
              <a:off x="5184" y="1296"/>
              <a:ext cx="0" cy="16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127" name="Line 15"/>
            <p:cNvSpPr>
              <a:spLocks noChangeShapeType="1"/>
            </p:cNvSpPr>
            <p:nvPr/>
          </p:nvSpPr>
          <p:spPr bwMode="auto">
            <a:xfrm>
              <a:off x="3552" y="2352"/>
              <a:ext cx="1344" cy="48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128" name="Line 16"/>
            <p:cNvSpPr>
              <a:spLocks noChangeShapeType="1"/>
            </p:cNvSpPr>
            <p:nvPr/>
          </p:nvSpPr>
          <p:spPr bwMode="auto">
            <a:xfrm>
              <a:off x="4896" y="2832"/>
              <a:ext cx="38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129" name="Text Box 17"/>
            <p:cNvSpPr txBox="1">
              <a:spLocks noChangeArrowheads="1"/>
            </p:cNvSpPr>
            <p:nvPr/>
          </p:nvSpPr>
          <p:spPr bwMode="auto">
            <a:xfrm>
              <a:off x="5280" y="2688"/>
              <a:ext cx="57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smtClean="0"/>
                <a:t>I</a:t>
              </a:r>
              <a:r>
                <a:rPr lang="en-US" baseline="-25000" dirty="0" smtClean="0"/>
                <a:t>f</a:t>
              </a:r>
              <a:endParaRPr lang="en-US" baseline="-25000" dirty="0"/>
            </a:p>
          </p:txBody>
        </p:sp>
        <p:sp>
          <p:nvSpPr>
            <p:cNvPr id="90130" name="Line 18"/>
            <p:cNvSpPr>
              <a:spLocks noChangeShapeType="1"/>
            </p:cNvSpPr>
            <p:nvPr/>
          </p:nvSpPr>
          <p:spPr bwMode="auto">
            <a:xfrm>
              <a:off x="3552" y="2352"/>
              <a:ext cx="14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131" name="Text Box 19"/>
            <p:cNvSpPr txBox="1">
              <a:spLocks noChangeArrowheads="1"/>
            </p:cNvSpPr>
            <p:nvPr/>
          </p:nvSpPr>
          <p:spPr bwMode="auto">
            <a:xfrm>
              <a:off x="3696" y="2160"/>
              <a:ext cx="57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smtClean="0"/>
                <a:t>I</a:t>
              </a:r>
              <a:r>
                <a:rPr lang="en-US" baseline="-25000" dirty="0" smtClean="0"/>
                <a:t>s</a:t>
              </a:r>
              <a:endParaRPr lang="en-US" baseline="-25000" dirty="0"/>
            </a:p>
          </p:txBody>
        </p:sp>
        <p:sp>
          <p:nvSpPr>
            <p:cNvPr id="90132" name="Line 20"/>
            <p:cNvSpPr>
              <a:spLocks noChangeShapeType="1"/>
            </p:cNvSpPr>
            <p:nvPr/>
          </p:nvSpPr>
          <p:spPr bwMode="auto">
            <a:xfrm>
              <a:off x="3888" y="1968"/>
              <a:ext cx="240"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133" name="Line 21"/>
            <p:cNvSpPr>
              <a:spLocks noChangeShapeType="1"/>
            </p:cNvSpPr>
            <p:nvPr/>
          </p:nvSpPr>
          <p:spPr bwMode="auto">
            <a:xfrm>
              <a:off x="4128" y="1968"/>
              <a:ext cx="0" cy="24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134" name="Text Box 22"/>
            <p:cNvSpPr txBox="1">
              <a:spLocks noChangeArrowheads="1"/>
            </p:cNvSpPr>
            <p:nvPr/>
          </p:nvSpPr>
          <p:spPr bwMode="auto">
            <a:xfrm>
              <a:off x="4320" y="1488"/>
              <a:ext cx="91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K (slope)</a:t>
              </a:r>
            </a:p>
          </p:txBody>
        </p:sp>
        <p:sp>
          <p:nvSpPr>
            <p:cNvPr id="90135" name="Line 23"/>
            <p:cNvSpPr>
              <a:spLocks noChangeShapeType="1"/>
            </p:cNvSpPr>
            <p:nvPr/>
          </p:nvSpPr>
          <p:spPr bwMode="auto">
            <a:xfrm flipH="1">
              <a:off x="4080" y="1680"/>
              <a:ext cx="288" cy="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cSld>
  <p:clrMapOvr>
    <a:masterClrMapping/>
  </p:clrMapOvr>
  <p:transition>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3"/>
          <p:cNvSpPr txBox="1">
            <a:spLocks noChangeArrowheads="1"/>
          </p:cNvSpPr>
          <p:nvPr/>
        </p:nvSpPr>
        <p:spPr bwMode="auto">
          <a:xfrm>
            <a:off x="1524000" y="2028885"/>
            <a:ext cx="6809878"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457200" indent="-457200">
              <a:defRPr sz="2400">
                <a:solidFill>
                  <a:schemeClr val="tx1"/>
                </a:solidFill>
                <a:latin typeface="Times New Roman" pitchFamily="18" charset="0"/>
              </a:defRPr>
            </a:lvl1pPr>
            <a:lvl2pPr marL="914400" indent="-457200">
              <a:defRPr sz="2400">
                <a:solidFill>
                  <a:schemeClr val="tx1"/>
                </a:solidFill>
                <a:latin typeface="Times New Roman" pitchFamily="18" charset="0"/>
              </a:defRPr>
            </a:lvl2pPr>
            <a:lvl3pPr marL="1371600" indent="-457200">
              <a:defRPr sz="2400">
                <a:solidFill>
                  <a:schemeClr val="tx1"/>
                </a:solidFill>
                <a:latin typeface="Times New Roman" pitchFamily="18" charset="0"/>
              </a:defRPr>
            </a:lvl3pPr>
            <a:lvl4pPr marL="1828800" indent="-457200">
              <a:defRPr sz="2400">
                <a:solidFill>
                  <a:schemeClr val="tx1"/>
                </a:solidFill>
                <a:latin typeface="Times New Roman" pitchFamily="18" charset="0"/>
              </a:defRPr>
            </a:lvl4pPr>
            <a:lvl5pPr marL="2286000" indent="-457200">
              <a:defRPr sz="2400">
                <a:solidFill>
                  <a:schemeClr val="tx1"/>
                </a:solidFill>
                <a:latin typeface="Times New Roman" pitchFamily="18" charset="0"/>
              </a:defRPr>
            </a:lvl5pPr>
            <a:lvl6pPr marL="2743200" indent="-457200" eaLnBrk="0" fontAlgn="base" hangingPunct="0">
              <a:spcBef>
                <a:spcPct val="0"/>
              </a:spcBef>
              <a:spcAft>
                <a:spcPct val="0"/>
              </a:spcAft>
              <a:defRPr sz="2400">
                <a:solidFill>
                  <a:schemeClr val="tx1"/>
                </a:solidFill>
                <a:latin typeface="Times New Roman" pitchFamily="18" charset="0"/>
              </a:defRPr>
            </a:lvl6pPr>
            <a:lvl7pPr marL="3200400" indent="-457200" eaLnBrk="0" fontAlgn="base" hangingPunct="0">
              <a:spcBef>
                <a:spcPct val="0"/>
              </a:spcBef>
              <a:spcAft>
                <a:spcPct val="0"/>
              </a:spcAft>
              <a:defRPr sz="2400">
                <a:solidFill>
                  <a:schemeClr val="tx1"/>
                </a:solidFill>
                <a:latin typeface="Times New Roman" pitchFamily="18" charset="0"/>
              </a:defRPr>
            </a:lvl7pPr>
            <a:lvl8pPr marL="3657600" indent="-457200" eaLnBrk="0" fontAlgn="base" hangingPunct="0">
              <a:spcBef>
                <a:spcPct val="0"/>
              </a:spcBef>
              <a:spcAft>
                <a:spcPct val="0"/>
              </a:spcAft>
              <a:defRPr sz="2400">
                <a:solidFill>
                  <a:schemeClr val="tx1"/>
                </a:solidFill>
                <a:latin typeface="Times New Roman" pitchFamily="18" charset="0"/>
              </a:defRPr>
            </a:lvl8pPr>
            <a:lvl9pPr marL="4114800" indent="-457200" eaLnBrk="0" fontAlgn="base" hangingPunct="0">
              <a:spcBef>
                <a:spcPct val="0"/>
              </a:spcBef>
              <a:spcAft>
                <a:spcPct val="0"/>
              </a:spcAft>
              <a:defRPr sz="2400">
                <a:solidFill>
                  <a:schemeClr val="tx1"/>
                </a:solidFill>
                <a:latin typeface="Times New Roman" pitchFamily="18" charset="0"/>
              </a:defRPr>
            </a:lvl9pPr>
          </a:lstStyle>
          <a:p>
            <a:pPr>
              <a:lnSpc>
                <a:spcPct val="150000"/>
              </a:lnSpc>
              <a:buFontTx/>
              <a:buAutoNum type="arabicPeriod"/>
            </a:pPr>
            <a:r>
              <a:rPr lang="en-US" dirty="0" smtClean="0">
                <a:latin typeface="Arial" charset="0"/>
              </a:rPr>
              <a:t>Helpful Tools, Constants &amp; Formulas</a:t>
            </a:r>
          </a:p>
          <a:p>
            <a:pPr>
              <a:lnSpc>
                <a:spcPct val="150000"/>
              </a:lnSpc>
              <a:buFontTx/>
              <a:buAutoNum type="arabicPeriod"/>
            </a:pPr>
            <a:r>
              <a:rPr lang="en-US" dirty="0" smtClean="0">
                <a:latin typeface="Arial" charset="0"/>
              </a:rPr>
              <a:t>Traction – Quick Review</a:t>
            </a:r>
            <a:endParaRPr lang="en-US" dirty="0">
              <a:latin typeface="Arial" charset="0"/>
            </a:endParaRPr>
          </a:p>
          <a:p>
            <a:pPr>
              <a:lnSpc>
                <a:spcPct val="150000"/>
              </a:lnSpc>
              <a:buFontTx/>
              <a:buAutoNum type="arabicPeriod"/>
            </a:pPr>
            <a:r>
              <a:rPr lang="en-US" dirty="0" smtClean="0">
                <a:latin typeface="Arial" charset="0"/>
              </a:rPr>
              <a:t>All About Power &amp; Motors</a:t>
            </a:r>
            <a:endParaRPr lang="en-US" dirty="0">
              <a:latin typeface="Arial" charset="0"/>
            </a:endParaRPr>
          </a:p>
          <a:p>
            <a:pPr>
              <a:lnSpc>
                <a:spcPct val="150000"/>
              </a:lnSpc>
              <a:buFontTx/>
              <a:buAutoNum type="arabicPeriod"/>
            </a:pPr>
            <a:r>
              <a:rPr lang="en-US" dirty="0" smtClean="0">
                <a:latin typeface="Arial" charset="0"/>
              </a:rPr>
              <a:t>Gear </a:t>
            </a:r>
            <a:r>
              <a:rPr lang="en-US" dirty="0">
                <a:latin typeface="Arial" charset="0"/>
              </a:rPr>
              <a:t>&amp;</a:t>
            </a:r>
            <a:r>
              <a:rPr lang="en-US" dirty="0" smtClean="0">
                <a:latin typeface="Arial" charset="0"/>
              </a:rPr>
              <a:t> Chain </a:t>
            </a:r>
            <a:r>
              <a:rPr lang="en-US" dirty="0">
                <a:latin typeface="Arial" charset="0"/>
              </a:rPr>
              <a:t>Fundamentals</a:t>
            </a:r>
          </a:p>
          <a:p>
            <a:pPr>
              <a:lnSpc>
                <a:spcPct val="150000"/>
              </a:lnSpc>
              <a:buFontTx/>
              <a:buAutoNum type="arabicPeriod"/>
            </a:pPr>
            <a:r>
              <a:rPr lang="en-US" dirty="0" smtClean="0">
                <a:latin typeface="Arial" charset="0"/>
              </a:rPr>
              <a:t>Motor Combining – What is Really Going on?</a:t>
            </a:r>
          </a:p>
          <a:p>
            <a:pPr>
              <a:lnSpc>
                <a:spcPct val="150000"/>
              </a:lnSpc>
              <a:buFontTx/>
              <a:buAutoNum type="arabicPeriod"/>
            </a:pPr>
            <a:r>
              <a:rPr lang="en-US" dirty="0" smtClean="0">
                <a:latin typeface="Arial" charset="0"/>
              </a:rPr>
              <a:t>Pneumatics</a:t>
            </a:r>
          </a:p>
          <a:p>
            <a:pPr>
              <a:lnSpc>
                <a:spcPct val="150000"/>
              </a:lnSpc>
              <a:buFontTx/>
              <a:buAutoNum type="arabicPeriod"/>
            </a:pPr>
            <a:r>
              <a:rPr lang="en-US" dirty="0" smtClean="0">
                <a:latin typeface="Arial" charset="0"/>
              </a:rPr>
              <a:t>Team 217 Robot Examples</a:t>
            </a:r>
            <a:endParaRPr lang="en-US" dirty="0">
              <a:latin typeface="Arial" charset="0"/>
            </a:endParaRPr>
          </a:p>
          <a:p>
            <a:pPr>
              <a:lnSpc>
                <a:spcPct val="150000"/>
              </a:lnSpc>
              <a:buFontTx/>
              <a:buAutoNum type="arabicPeriod"/>
            </a:pPr>
            <a:r>
              <a:rPr lang="en-US" dirty="0" smtClean="0">
                <a:latin typeface="Arial" charset="0"/>
              </a:rPr>
              <a:t>Question &amp; Answer</a:t>
            </a:r>
            <a:endParaRPr lang="en-US" dirty="0">
              <a:latin typeface="Arial" charset="0"/>
            </a:endParaRPr>
          </a:p>
        </p:txBody>
      </p:sp>
      <p:sp>
        <p:nvSpPr>
          <p:cNvPr id="6148" name="Rectangle 4"/>
          <p:cNvSpPr>
            <a:spLocks noChangeArrowheads="1"/>
          </p:cNvSpPr>
          <p:nvPr/>
        </p:nvSpPr>
        <p:spPr bwMode="auto">
          <a:xfrm>
            <a:off x="1219200" y="2028885"/>
            <a:ext cx="5943600" cy="68580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 name="Rectangle 2"/>
          <p:cNvSpPr txBox="1">
            <a:spLocks noChangeArrowheads="1"/>
          </p:cNvSpPr>
          <p:nvPr/>
        </p:nvSpPr>
        <p:spPr bwMode="auto">
          <a:xfrm>
            <a:off x="685800" y="533400"/>
            <a:ext cx="7848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charset="0"/>
              </a:defRPr>
            </a:lvl2pPr>
            <a:lvl3pPr algn="ctr" rtl="0" eaLnBrk="0" fontAlgn="base" hangingPunct="0">
              <a:spcBef>
                <a:spcPct val="0"/>
              </a:spcBef>
              <a:spcAft>
                <a:spcPct val="0"/>
              </a:spcAft>
              <a:defRPr sz="3600">
                <a:solidFill>
                  <a:schemeClr val="tx2"/>
                </a:solidFill>
                <a:latin typeface="Arial" charset="0"/>
              </a:defRPr>
            </a:lvl3pPr>
            <a:lvl4pPr algn="ctr" rtl="0" eaLnBrk="0" fontAlgn="base" hangingPunct="0">
              <a:spcBef>
                <a:spcPct val="0"/>
              </a:spcBef>
              <a:spcAft>
                <a:spcPct val="0"/>
              </a:spcAft>
              <a:defRPr sz="3600">
                <a:solidFill>
                  <a:schemeClr val="tx2"/>
                </a:solidFill>
                <a:latin typeface="Arial" charset="0"/>
              </a:defRPr>
            </a:lvl4pPr>
            <a:lvl5pPr algn="ctr" rtl="0" eaLnBrk="0" fontAlgn="base" hangingPunct="0">
              <a:spcBef>
                <a:spcPct val="0"/>
              </a:spcBef>
              <a:spcAft>
                <a:spcPct val="0"/>
              </a:spcAft>
              <a:defRPr sz="3600">
                <a:solidFill>
                  <a:schemeClr val="tx2"/>
                </a:solidFill>
                <a:latin typeface="Arial" charset="0"/>
              </a:defRPr>
            </a:lvl5pPr>
            <a:lvl6pPr marL="457200" algn="ctr" rtl="0" eaLnBrk="0" fontAlgn="base" hangingPunct="0">
              <a:spcBef>
                <a:spcPct val="0"/>
              </a:spcBef>
              <a:spcAft>
                <a:spcPct val="0"/>
              </a:spcAft>
              <a:defRPr sz="3600">
                <a:solidFill>
                  <a:schemeClr val="tx2"/>
                </a:solidFill>
                <a:latin typeface="Arial" charset="0"/>
              </a:defRPr>
            </a:lvl6pPr>
            <a:lvl7pPr marL="914400" algn="ctr" rtl="0" eaLnBrk="0" fontAlgn="base" hangingPunct="0">
              <a:spcBef>
                <a:spcPct val="0"/>
              </a:spcBef>
              <a:spcAft>
                <a:spcPct val="0"/>
              </a:spcAft>
              <a:defRPr sz="3600">
                <a:solidFill>
                  <a:schemeClr val="tx2"/>
                </a:solidFill>
                <a:latin typeface="Arial" charset="0"/>
              </a:defRPr>
            </a:lvl7pPr>
            <a:lvl8pPr marL="1371600" algn="ctr" rtl="0" eaLnBrk="0" fontAlgn="base" hangingPunct="0">
              <a:spcBef>
                <a:spcPct val="0"/>
              </a:spcBef>
              <a:spcAft>
                <a:spcPct val="0"/>
              </a:spcAft>
              <a:defRPr sz="3600">
                <a:solidFill>
                  <a:schemeClr val="tx2"/>
                </a:solidFill>
                <a:latin typeface="Arial" charset="0"/>
              </a:defRPr>
            </a:lvl8pPr>
            <a:lvl9pPr marL="1828800" algn="ctr" rtl="0" eaLnBrk="0" fontAlgn="base" hangingPunct="0">
              <a:spcBef>
                <a:spcPct val="0"/>
              </a:spcBef>
              <a:spcAft>
                <a:spcPct val="0"/>
              </a:spcAft>
              <a:defRPr sz="3600">
                <a:solidFill>
                  <a:schemeClr val="tx2"/>
                </a:solidFill>
                <a:latin typeface="Arial" charset="0"/>
              </a:defRPr>
            </a:lvl9pPr>
          </a:lstStyle>
          <a:p>
            <a:r>
              <a:rPr lang="en-US" b="1" kern="0" dirty="0" smtClean="0"/>
              <a:t>FRC Robot Practical Mechanism Designs &amp; Calculations</a:t>
            </a:r>
            <a:endParaRPr lang="en-US" b="1" kern="0" dirty="0"/>
          </a:p>
        </p:txBody>
      </p:sp>
    </p:spTree>
  </p:cSld>
  <p:clrMapOvr>
    <a:masterClrMapping/>
  </p:clrMapOvr>
  <p:transition advTm="7325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1524000" y="304800"/>
            <a:ext cx="6781800" cy="1143000"/>
          </a:xfrm>
          <a:noFill/>
          <a:ln/>
        </p:spPr>
        <p:txBody>
          <a:bodyPr lIns="92075" tIns="46038" rIns="92075" bIns="46038"/>
          <a:lstStyle/>
          <a:p>
            <a:r>
              <a:rPr lang="en-US"/>
              <a:t>Slope-Intercept (Y=mX + b)</a:t>
            </a:r>
          </a:p>
        </p:txBody>
      </p:sp>
      <p:sp>
        <p:nvSpPr>
          <p:cNvPr id="91139" name="Rectangle 3"/>
          <p:cNvSpPr>
            <a:spLocks noGrp="1" noChangeArrowheads="1"/>
          </p:cNvSpPr>
          <p:nvPr>
            <p:ph type="body" idx="1"/>
          </p:nvPr>
        </p:nvSpPr>
        <p:spPr>
          <a:xfrm>
            <a:off x="228600" y="1371600"/>
            <a:ext cx="4495800" cy="2514600"/>
          </a:xfrm>
          <a:noFill/>
          <a:ln/>
        </p:spPr>
        <p:txBody>
          <a:bodyPr lIns="92075" tIns="46038" rIns="92075" bIns="46038"/>
          <a:lstStyle/>
          <a:p>
            <a:r>
              <a:rPr lang="en-US"/>
              <a:t>Y=Motor Torque</a:t>
            </a:r>
          </a:p>
          <a:p>
            <a:r>
              <a:rPr lang="en-US"/>
              <a:t>m=K (discuss later)</a:t>
            </a:r>
          </a:p>
          <a:p>
            <a:r>
              <a:rPr lang="en-US"/>
              <a:t>X=Motor Speed</a:t>
            </a:r>
          </a:p>
          <a:p>
            <a:r>
              <a:rPr lang="en-US"/>
              <a:t>b=Stall Torque (T</a:t>
            </a:r>
            <a:r>
              <a:rPr lang="en-US" baseline="-25000"/>
              <a:t>0</a:t>
            </a:r>
            <a:r>
              <a:rPr lang="en-US"/>
              <a:t>)</a:t>
            </a:r>
          </a:p>
        </p:txBody>
      </p:sp>
      <p:grpSp>
        <p:nvGrpSpPr>
          <p:cNvPr id="91140" name="Group 4"/>
          <p:cNvGrpSpPr>
            <a:grpSpLocks/>
          </p:cNvGrpSpPr>
          <p:nvPr/>
        </p:nvGrpSpPr>
        <p:grpSpPr bwMode="auto">
          <a:xfrm>
            <a:off x="4953000" y="1292225"/>
            <a:ext cx="4191000" cy="3433763"/>
            <a:chOff x="3120" y="814"/>
            <a:chExt cx="2640" cy="2163"/>
          </a:xfrm>
        </p:grpSpPr>
        <p:sp>
          <p:nvSpPr>
            <p:cNvPr id="91141" name="Line 5"/>
            <p:cNvSpPr>
              <a:spLocks noChangeShapeType="1"/>
            </p:cNvSpPr>
            <p:nvPr/>
          </p:nvSpPr>
          <p:spPr bwMode="auto">
            <a:xfrm>
              <a:off x="3456" y="913"/>
              <a:ext cx="0" cy="16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142" name="Line 6"/>
            <p:cNvSpPr>
              <a:spLocks noChangeShapeType="1"/>
            </p:cNvSpPr>
            <p:nvPr/>
          </p:nvSpPr>
          <p:spPr bwMode="auto">
            <a:xfrm>
              <a:off x="3456" y="2545"/>
              <a:ext cx="163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143" name="Line 7"/>
            <p:cNvSpPr>
              <a:spLocks noChangeShapeType="1"/>
            </p:cNvSpPr>
            <p:nvPr/>
          </p:nvSpPr>
          <p:spPr bwMode="auto">
            <a:xfrm>
              <a:off x="3456" y="1297"/>
              <a:ext cx="1344" cy="1248"/>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144" name="Text Box 8"/>
            <p:cNvSpPr txBox="1">
              <a:spLocks noChangeArrowheads="1"/>
            </p:cNvSpPr>
            <p:nvPr/>
          </p:nvSpPr>
          <p:spPr bwMode="auto">
            <a:xfrm>
              <a:off x="3648" y="2593"/>
              <a:ext cx="105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Speed</a:t>
              </a:r>
            </a:p>
          </p:txBody>
        </p:sp>
        <p:sp>
          <p:nvSpPr>
            <p:cNvPr id="91145" name="Text Box 9"/>
            <p:cNvSpPr txBox="1">
              <a:spLocks noChangeArrowheads="1"/>
            </p:cNvSpPr>
            <p:nvPr/>
          </p:nvSpPr>
          <p:spPr bwMode="auto">
            <a:xfrm rot="-5384631">
              <a:off x="2448" y="1486"/>
              <a:ext cx="163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Torque, Current</a:t>
              </a:r>
            </a:p>
          </p:txBody>
        </p:sp>
        <p:sp>
          <p:nvSpPr>
            <p:cNvPr id="91146" name="Line 10"/>
            <p:cNvSpPr>
              <a:spLocks noChangeShapeType="1"/>
            </p:cNvSpPr>
            <p:nvPr/>
          </p:nvSpPr>
          <p:spPr bwMode="auto">
            <a:xfrm>
              <a:off x="3456" y="1297"/>
              <a:ext cx="14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147" name="Line 11"/>
            <p:cNvSpPr>
              <a:spLocks noChangeShapeType="1"/>
            </p:cNvSpPr>
            <p:nvPr/>
          </p:nvSpPr>
          <p:spPr bwMode="auto">
            <a:xfrm>
              <a:off x="4800" y="2545"/>
              <a:ext cx="0"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148" name="Text Box 12"/>
            <p:cNvSpPr txBox="1">
              <a:spLocks noChangeArrowheads="1"/>
            </p:cNvSpPr>
            <p:nvPr/>
          </p:nvSpPr>
          <p:spPr bwMode="auto">
            <a:xfrm>
              <a:off x="3552" y="1153"/>
              <a:ext cx="57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err="1" smtClean="0">
                  <a:solidFill>
                    <a:srgbClr val="FF0000"/>
                  </a:solidFill>
                </a:rPr>
                <a:t>T</a:t>
              </a:r>
              <a:r>
                <a:rPr lang="en-US" baseline="-25000" dirty="0" err="1" smtClean="0">
                  <a:solidFill>
                    <a:srgbClr val="FF0000"/>
                  </a:solidFill>
                </a:rPr>
                <a:t>s</a:t>
              </a:r>
              <a:endParaRPr lang="en-US" baseline="-25000" dirty="0">
                <a:solidFill>
                  <a:srgbClr val="FF0000"/>
                </a:solidFill>
              </a:endParaRPr>
            </a:p>
          </p:txBody>
        </p:sp>
        <p:sp>
          <p:nvSpPr>
            <p:cNvPr id="91149" name="Text Box 13"/>
            <p:cNvSpPr txBox="1">
              <a:spLocks noChangeArrowheads="1"/>
            </p:cNvSpPr>
            <p:nvPr/>
          </p:nvSpPr>
          <p:spPr bwMode="auto">
            <a:xfrm>
              <a:off x="4560" y="2689"/>
              <a:ext cx="67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solidFill>
                    <a:srgbClr val="FF0000"/>
                  </a:solidFill>
                  <a:latin typeface="Symbol" pitchFamily="18" charset="2"/>
                </a:rPr>
                <a:t>w</a:t>
              </a:r>
              <a:r>
                <a:rPr lang="en-US" baseline="-25000">
                  <a:solidFill>
                    <a:srgbClr val="FF0000"/>
                  </a:solidFill>
                </a:rPr>
                <a:t>f</a:t>
              </a:r>
            </a:p>
          </p:txBody>
        </p:sp>
        <p:sp>
          <p:nvSpPr>
            <p:cNvPr id="91150" name="Line 14"/>
            <p:cNvSpPr>
              <a:spLocks noChangeShapeType="1"/>
            </p:cNvSpPr>
            <p:nvPr/>
          </p:nvSpPr>
          <p:spPr bwMode="auto">
            <a:xfrm flipV="1">
              <a:off x="5088" y="913"/>
              <a:ext cx="0" cy="16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151" name="Line 15"/>
            <p:cNvSpPr>
              <a:spLocks noChangeShapeType="1"/>
            </p:cNvSpPr>
            <p:nvPr/>
          </p:nvSpPr>
          <p:spPr bwMode="auto">
            <a:xfrm>
              <a:off x="3456" y="1969"/>
              <a:ext cx="1344" cy="479"/>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152" name="Line 16"/>
            <p:cNvSpPr>
              <a:spLocks noChangeShapeType="1"/>
            </p:cNvSpPr>
            <p:nvPr/>
          </p:nvSpPr>
          <p:spPr bwMode="auto">
            <a:xfrm>
              <a:off x="4800" y="2448"/>
              <a:ext cx="384" cy="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153" name="Text Box 17"/>
            <p:cNvSpPr txBox="1">
              <a:spLocks noChangeArrowheads="1"/>
            </p:cNvSpPr>
            <p:nvPr/>
          </p:nvSpPr>
          <p:spPr bwMode="auto">
            <a:xfrm>
              <a:off x="5184" y="2305"/>
              <a:ext cx="57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smtClean="0"/>
                <a:t>I</a:t>
              </a:r>
              <a:r>
                <a:rPr lang="en-US" baseline="-25000" dirty="0" smtClean="0"/>
                <a:t>f</a:t>
              </a:r>
              <a:endParaRPr lang="en-US" baseline="-25000" dirty="0"/>
            </a:p>
          </p:txBody>
        </p:sp>
        <p:sp>
          <p:nvSpPr>
            <p:cNvPr id="91154" name="Line 18"/>
            <p:cNvSpPr>
              <a:spLocks noChangeShapeType="1"/>
            </p:cNvSpPr>
            <p:nvPr/>
          </p:nvSpPr>
          <p:spPr bwMode="auto">
            <a:xfrm>
              <a:off x="3456" y="1969"/>
              <a:ext cx="14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155" name="Text Box 19"/>
            <p:cNvSpPr txBox="1">
              <a:spLocks noChangeArrowheads="1"/>
            </p:cNvSpPr>
            <p:nvPr/>
          </p:nvSpPr>
          <p:spPr bwMode="auto">
            <a:xfrm>
              <a:off x="3600" y="1777"/>
              <a:ext cx="57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smtClean="0"/>
                <a:t>I</a:t>
              </a:r>
              <a:r>
                <a:rPr lang="en-US" baseline="-25000" dirty="0" smtClean="0"/>
                <a:t>s</a:t>
              </a:r>
              <a:endParaRPr lang="en-US" baseline="-25000" dirty="0"/>
            </a:p>
          </p:txBody>
        </p:sp>
        <p:sp>
          <p:nvSpPr>
            <p:cNvPr id="91156" name="Line 20"/>
            <p:cNvSpPr>
              <a:spLocks noChangeShapeType="1"/>
            </p:cNvSpPr>
            <p:nvPr/>
          </p:nvSpPr>
          <p:spPr bwMode="auto">
            <a:xfrm>
              <a:off x="3792" y="1585"/>
              <a:ext cx="240"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157" name="Line 21"/>
            <p:cNvSpPr>
              <a:spLocks noChangeShapeType="1"/>
            </p:cNvSpPr>
            <p:nvPr/>
          </p:nvSpPr>
          <p:spPr bwMode="auto">
            <a:xfrm>
              <a:off x="4032" y="1585"/>
              <a:ext cx="0" cy="24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158" name="Text Box 22"/>
            <p:cNvSpPr txBox="1">
              <a:spLocks noChangeArrowheads="1"/>
            </p:cNvSpPr>
            <p:nvPr/>
          </p:nvSpPr>
          <p:spPr bwMode="auto">
            <a:xfrm>
              <a:off x="4224" y="1105"/>
              <a:ext cx="91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solidFill>
                    <a:srgbClr val="FF0000"/>
                  </a:solidFill>
                </a:rPr>
                <a:t>K (slope)</a:t>
              </a:r>
            </a:p>
          </p:txBody>
        </p:sp>
        <p:sp>
          <p:nvSpPr>
            <p:cNvPr id="91159" name="Line 23"/>
            <p:cNvSpPr>
              <a:spLocks noChangeShapeType="1"/>
            </p:cNvSpPr>
            <p:nvPr/>
          </p:nvSpPr>
          <p:spPr bwMode="auto">
            <a:xfrm flipH="1">
              <a:off x="3984" y="1297"/>
              <a:ext cx="288" cy="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91160" name="Text Box 24"/>
          <p:cNvSpPr txBox="1">
            <a:spLocks noChangeArrowheads="1"/>
          </p:cNvSpPr>
          <p:nvPr/>
        </p:nvSpPr>
        <p:spPr bwMode="auto">
          <a:xfrm>
            <a:off x="304800" y="4724400"/>
            <a:ext cx="84582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a:t>What is K? … It is the slope of the line.</a:t>
            </a:r>
          </a:p>
          <a:p>
            <a:pPr>
              <a:spcBef>
                <a:spcPct val="50000"/>
              </a:spcBef>
            </a:pPr>
            <a:r>
              <a:rPr lang="en-US" dirty="0"/>
              <a:t>Slope = change in Y / change in X = (0 - </a:t>
            </a:r>
            <a:r>
              <a:rPr lang="en-US" dirty="0" err="1" smtClean="0"/>
              <a:t>T</a:t>
            </a:r>
            <a:r>
              <a:rPr lang="en-US" baseline="-25000" dirty="0" err="1" smtClean="0"/>
              <a:t>s</a:t>
            </a:r>
            <a:r>
              <a:rPr lang="en-US" dirty="0" smtClean="0"/>
              <a:t>)/(</a:t>
            </a:r>
            <a:r>
              <a:rPr lang="en-US" dirty="0">
                <a:latin typeface="Symbol" pitchFamily="18" charset="2"/>
              </a:rPr>
              <a:t>w</a:t>
            </a:r>
            <a:r>
              <a:rPr lang="en-US" baseline="-25000" dirty="0"/>
              <a:t>f</a:t>
            </a:r>
            <a:r>
              <a:rPr lang="en-US" dirty="0"/>
              <a:t>-0) = -</a:t>
            </a:r>
            <a:r>
              <a:rPr lang="en-US" dirty="0" err="1" smtClean="0"/>
              <a:t>T</a:t>
            </a:r>
            <a:r>
              <a:rPr lang="en-US" baseline="-25000" dirty="0" err="1" smtClean="0"/>
              <a:t>s</a:t>
            </a:r>
            <a:r>
              <a:rPr lang="en-US" dirty="0" smtClean="0"/>
              <a:t>/</a:t>
            </a:r>
            <a:r>
              <a:rPr lang="en-US" dirty="0" err="1" smtClean="0">
                <a:latin typeface="Symbol" pitchFamily="18" charset="2"/>
              </a:rPr>
              <a:t>w</a:t>
            </a:r>
            <a:r>
              <a:rPr lang="en-US" baseline="-25000" dirty="0" err="1" smtClean="0"/>
              <a:t>f</a:t>
            </a:r>
            <a:endParaRPr lang="en-US" baseline="-25000" dirty="0"/>
          </a:p>
          <a:p>
            <a:pPr>
              <a:spcBef>
                <a:spcPct val="50000"/>
              </a:spcBef>
            </a:pPr>
            <a:r>
              <a:rPr lang="en-US" dirty="0"/>
              <a:t>K = Slope = -</a:t>
            </a:r>
            <a:r>
              <a:rPr lang="en-US" dirty="0" err="1" smtClean="0"/>
              <a:t>T</a:t>
            </a:r>
            <a:r>
              <a:rPr lang="en-US" baseline="-25000" dirty="0" err="1" smtClean="0"/>
              <a:t>s</a:t>
            </a:r>
            <a:r>
              <a:rPr lang="en-US" dirty="0" smtClean="0"/>
              <a:t>/</a:t>
            </a:r>
            <a:r>
              <a:rPr lang="en-US" dirty="0" err="1" smtClean="0">
                <a:latin typeface="Symbol" pitchFamily="18" charset="2"/>
              </a:rPr>
              <a:t>w</a:t>
            </a:r>
            <a:r>
              <a:rPr lang="en-US" baseline="-25000" dirty="0" err="1" smtClean="0"/>
              <a:t>f</a:t>
            </a:r>
            <a:endParaRPr lang="en-US" baseline="-25000" dirty="0"/>
          </a:p>
        </p:txBody>
      </p:sp>
    </p:spTree>
  </p:cSld>
  <p:clrMapOvr>
    <a:masterClrMapping/>
  </p:clrMapOvr>
  <p:transition advTm="75687">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1524000" y="304800"/>
            <a:ext cx="6096000" cy="1143000"/>
          </a:xfrm>
          <a:noFill/>
          <a:ln/>
        </p:spPr>
        <p:txBody>
          <a:bodyPr lIns="92075" tIns="46038" rIns="92075" bIns="46038"/>
          <a:lstStyle/>
          <a:p>
            <a:r>
              <a:rPr lang="en-US"/>
              <a:t>(Y=mX + b) Continued ...</a:t>
            </a:r>
          </a:p>
        </p:txBody>
      </p:sp>
      <p:sp>
        <p:nvSpPr>
          <p:cNvPr id="92163" name="Rectangle 3"/>
          <p:cNvSpPr>
            <a:spLocks noGrp="1" noChangeArrowheads="1"/>
          </p:cNvSpPr>
          <p:nvPr>
            <p:ph type="body" idx="1"/>
          </p:nvPr>
        </p:nvSpPr>
        <p:spPr>
          <a:xfrm>
            <a:off x="228600" y="1371600"/>
            <a:ext cx="4495800" cy="2514600"/>
          </a:xfrm>
          <a:noFill/>
          <a:ln/>
        </p:spPr>
        <p:txBody>
          <a:bodyPr lIns="92075" tIns="46038" rIns="92075" bIns="46038"/>
          <a:lstStyle/>
          <a:p>
            <a:r>
              <a:rPr lang="en-US" dirty="0">
                <a:solidFill>
                  <a:schemeClr val="folHlink"/>
                </a:solidFill>
              </a:rPr>
              <a:t>Y=Motor Torque</a:t>
            </a:r>
          </a:p>
          <a:p>
            <a:r>
              <a:rPr lang="en-US" dirty="0"/>
              <a:t>m=K = -</a:t>
            </a:r>
            <a:r>
              <a:rPr lang="en-US" dirty="0" err="1" smtClean="0"/>
              <a:t>T</a:t>
            </a:r>
            <a:r>
              <a:rPr lang="en-US" baseline="-25000" dirty="0" err="1" smtClean="0"/>
              <a:t>s</a:t>
            </a:r>
            <a:r>
              <a:rPr lang="en-US" dirty="0" smtClean="0"/>
              <a:t>/</a:t>
            </a:r>
            <a:r>
              <a:rPr lang="en-US" dirty="0" err="1" smtClean="0">
                <a:latin typeface="Symbol" pitchFamily="18" charset="2"/>
              </a:rPr>
              <a:t>w</a:t>
            </a:r>
            <a:r>
              <a:rPr lang="en-US" baseline="-25000" dirty="0" err="1" smtClean="0"/>
              <a:t>f</a:t>
            </a:r>
            <a:endParaRPr lang="en-US" baseline="-25000" dirty="0"/>
          </a:p>
          <a:p>
            <a:r>
              <a:rPr lang="en-US" dirty="0">
                <a:solidFill>
                  <a:schemeClr val="folHlink"/>
                </a:solidFill>
              </a:rPr>
              <a:t>X=Motor Speed</a:t>
            </a:r>
          </a:p>
          <a:p>
            <a:r>
              <a:rPr lang="en-US" dirty="0"/>
              <a:t>b=Stall Torque = </a:t>
            </a:r>
            <a:r>
              <a:rPr lang="en-US" dirty="0" err="1" smtClean="0"/>
              <a:t>T</a:t>
            </a:r>
            <a:r>
              <a:rPr lang="en-US" baseline="-25000" dirty="0" err="1" smtClean="0"/>
              <a:t>s</a:t>
            </a:r>
            <a:endParaRPr lang="en-US" baseline="-25000" dirty="0"/>
          </a:p>
        </p:txBody>
      </p:sp>
      <p:grpSp>
        <p:nvGrpSpPr>
          <p:cNvPr id="92164" name="Group 4"/>
          <p:cNvGrpSpPr>
            <a:grpSpLocks/>
          </p:cNvGrpSpPr>
          <p:nvPr/>
        </p:nvGrpSpPr>
        <p:grpSpPr bwMode="auto">
          <a:xfrm>
            <a:off x="4953000" y="1292225"/>
            <a:ext cx="4191000" cy="3433763"/>
            <a:chOff x="3120" y="814"/>
            <a:chExt cx="2640" cy="2163"/>
          </a:xfrm>
        </p:grpSpPr>
        <p:sp>
          <p:nvSpPr>
            <p:cNvPr id="92165" name="Line 5"/>
            <p:cNvSpPr>
              <a:spLocks noChangeShapeType="1"/>
            </p:cNvSpPr>
            <p:nvPr/>
          </p:nvSpPr>
          <p:spPr bwMode="auto">
            <a:xfrm>
              <a:off x="3456" y="913"/>
              <a:ext cx="0" cy="16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166" name="Line 6"/>
            <p:cNvSpPr>
              <a:spLocks noChangeShapeType="1"/>
            </p:cNvSpPr>
            <p:nvPr/>
          </p:nvSpPr>
          <p:spPr bwMode="auto">
            <a:xfrm>
              <a:off x="3456" y="2545"/>
              <a:ext cx="163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167" name="Line 7"/>
            <p:cNvSpPr>
              <a:spLocks noChangeShapeType="1"/>
            </p:cNvSpPr>
            <p:nvPr/>
          </p:nvSpPr>
          <p:spPr bwMode="auto">
            <a:xfrm>
              <a:off x="3456" y="1297"/>
              <a:ext cx="1344" cy="124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168" name="Text Box 8"/>
            <p:cNvSpPr txBox="1">
              <a:spLocks noChangeArrowheads="1"/>
            </p:cNvSpPr>
            <p:nvPr/>
          </p:nvSpPr>
          <p:spPr bwMode="auto">
            <a:xfrm>
              <a:off x="3648" y="2593"/>
              <a:ext cx="105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Speed</a:t>
              </a:r>
            </a:p>
          </p:txBody>
        </p:sp>
        <p:sp>
          <p:nvSpPr>
            <p:cNvPr id="92169" name="Text Box 9"/>
            <p:cNvSpPr txBox="1">
              <a:spLocks noChangeArrowheads="1"/>
            </p:cNvSpPr>
            <p:nvPr/>
          </p:nvSpPr>
          <p:spPr bwMode="auto">
            <a:xfrm rot="-5384631">
              <a:off x="2448" y="1486"/>
              <a:ext cx="163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Torque, Current</a:t>
              </a:r>
            </a:p>
          </p:txBody>
        </p:sp>
        <p:sp>
          <p:nvSpPr>
            <p:cNvPr id="92170" name="Line 10"/>
            <p:cNvSpPr>
              <a:spLocks noChangeShapeType="1"/>
            </p:cNvSpPr>
            <p:nvPr/>
          </p:nvSpPr>
          <p:spPr bwMode="auto">
            <a:xfrm>
              <a:off x="3456" y="1297"/>
              <a:ext cx="14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171" name="Line 11"/>
            <p:cNvSpPr>
              <a:spLocks noChangeShapeType="1"/>
            </p:cNvSpPr>
            <p:nvPr/>
          </p:nvSpPr>
          <p:spPr bwMode="auto">
            <a:xfrm>
              <a:off x="4800" y="2545"/>
              <a:ext cx="0"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172" name="Text Box 12"/>
            <p:cNvSpPr txBox="1">
              <a:spLocks noChangeArrowheads="1"/>
            </p:cNvSpPr>
            <p:nvPr/>
          </p:nvSpPr>
          <p:spPr bwMode="auto">
            <a:xfrm>
              <a:off x="3552" y="1153"/>
              <a:ext cx="76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err="1" smtClean="0"/>
                <a:t>T</a:t>
              </a:r>
              <a:r>
                <a:rPr lang="en-US" baseline="-25000" dirty="0" err="1" smtClean="0"/>
                <a:t>s</a:t>
              </a:r>
              <a:r>
                <a:rPr lang="en-US" dirty="0" smtClean="0"/>
                <a:t> </a:t>
              </a:r>
              <a:r>
                <a:rPr lang="en-US" dirty="0"/>
                <a:t>(b)</a:t>
              </a:r>
            </a:p>
          </p:txBody>
        </p:sp>
        <p:sp>
          <p:nvSpPr>
            <p:cNvPr id="92173" name="Text Box 13"/>
            <p:cNvSpPr txBox="1">
              <a:spLocks noChangeArrowheads="1"/>
            </p:cNvSpPr>
            <p:nvPr/>
          </p:nvSpPr>
          <p:spPr bwMode="auto">
            <a:xfrm>
              <a:off x="4560" y="2689"/>
              <a:ext cx="67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atin typeface="Symbol" pitchFamily="18" charset="2"/>
                </a:rPr>
                <a:t>w</a:t>
              </a:r>
              <a:r>
                <a:rPr lang="en-US" baseline="-25000"/>
                <a:t>f</a:t>
              </a:r>
            </a:p>
          </p:txBody>
        </p:sp>
        <p:sp>
          <p:nvSpPr>
            <p:cNvPr id="92174" name="Line 14"/>
            <p:cNvSpPr>
              <a:spLocks noChangeShapeType="1"/>
            </p:cNvSpPr>
            <p:nvPr/>
          </p:nvSpPr>
          <p:spPr bwMode="auto">
            <a:xfrm flipV="1">
              <a:off x="5088" y="913"/>
              <a:ext cx="0" cy="16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175" name="Line 15"/>
            <p:cNvSpPr>
              <a:spLocks noChangeShapeType="1"/>
            </p:cNvSpPr>
            <p:nvPr/>
          </p:nvSpPr>
          <p:spPr bwMode="auto">
            <a:xfrm>
              <a:off x="3456" y="1969"/>
              <a:ext cx="1344" cy="479"/>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176" name="Line 16"/>
            <p:cNvSpPr>
              <a:spLocks noChangeShapeType="1"/>
            </p:cNvSpPr>
            <p:nvPr/>
          </p:nvSpPr>
          <p:spPr bwMode="auto">
            <a:xfrm>
              <a:off x="4800" y="2448"/>
              <a:ext cx="384" cy="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177" name="Text Box 17"/>
            <p:cNvSpPr txBox="1">
              <a:spLocks noChangeArrowheads="1"/>
            </p:cNvSpPr>
            <p:nvPr/>
          </p:nvSpPr>
          <p:spPr bwMode="auto">
            <a:xfrm>
              <a:off x="5184" y="2305"/>
              <a:ext cx="57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smtClean="0"/>
                <a:t>I</a:t>
              </a:r>
              <a:r>
                <a:rPr lang="en-US" baseline="-25000" dirty="0" smtClean="0"/>
                <a:t>f</a:t>
              </a:r>
              <a:endParaRPr lang="en-US" baseline="-25000" dirty="0"/>
            </a:p>
          </p:txBody>
        </p:sp>
        <p:sp>
          <p:nvSpPr>
            <p:cNvPr id="92178" name="Line 18"/>
            <p:cNvSpPr>
              <a:spLocks noChangeShapeType="1"/>
            </p:cNvSpPr>
            <p:nvPr/>
          </p:nvSpPr>
          <p:spPr bwMode="auto">
            <a:xfrm>
              <a:off x="3456" y="1969"/>
              <a:ext cx="14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179" name="Text Box 19"/>
            <p:cNvSpPr txBox="1">
              <a:spLocks noChangeArrowheads="1"/>
            </p:cNvSpPr>
            <p:nvPr/>
          </p:nvSpPr>
          <p:spPr bwMode="auto">
            <a:xfrm>
              <a:off x="3600" y="1777"/>
              <a:ext cx="57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smtClean="0"/>
                <a:t>I</a:t>
              </a:r>
              <a:r>
                <a:rPr lang="en-US" baseline="-25000" dirty="0" smtClean="0"/>
                <a:t>s</a:t>
              </a:r>
              <a:endParaRPr lang="en-US" baseline="-25000" dirty="0"/>
            </a:p>
          </p:txBody>
        </p:sp>
        <p:sp>
          <p:nvSpPr>
            <p:cNvPr id="92180" name="Line 20"/>
            <p:cNvSpPr>
              <a:spLocks noChangeShapeType="1"/>
            </p:cNvSpPr>
            <p:nvPr/>
          </p:nvSpPr>
          <p:spPr bwMode="auto">
            <a:xfrm>
              <a:off x="3792" y="1585"/>
              <a:ext cx="240"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181" name="Line 21"/>
            <p:cNvSpPr>
              <a:spLocks noChangeShapeType="1"/>
            </p:cNvSpPr>
            <p:nvPr/>
          </p:nvSpPr>
          <p:spPr bwMode="auto">
            <a:xfrm>
              <a:off x="4032" y="1585"/>
              <a:ext cx="0" cy="24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182" name="Text Box 22"/>
            <p:cNvSpPr txBox="1">
              <a:spLocks noChangeArrowheads="1"/>
            </p:cNvSpPr>
            <p:nvPr/>
          </p:nvSpPr>
          <p:spPr bwMode="auto">
            <a:xfrm>
              <a:off x="4128" y="1344"/>
              <a:ext cx="10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a:t>K (-</a:t>
              </a:r>
              <a:r>
                <a:rPr lang="en-US" dirty="0" err="1" smtClean="0"/>
                <a:t>T</a:t>
              </a:r>
              <a:r>
                <a:rPr lang="en-US" baseline="-25000" dirty="0" err="1" smtClean="0"/>
                <a:t>s</a:t>
              </a:r>
              <a:r>
                <a:rPr lang="en-US" dirty="0" smtClean="0"/>
                <a:t>/</a:t>
              </a:r>
              <a:r>
                <a:rPr lang="en-US" dirty="0" err="1" smtClean="0">
                  <a:latin typeface="Symbol" pitchFamily="18" charset="2"/>
                </a:rPr>
                <a:t>w</a:t>
              </a:r>
              <a:r>
                <a:rPr lang="en-US" baseline="-25000" dirty="0" err="1" smtClean="0"/>
                <a:t>f</a:t>
              </a:r>
              <a:r>
                <a:rPr lang="en-US" dirty="0"/>
                <a:t>)</a:t>
              </a:r>
            </a:p>
          </p:txBody>
        </p:sp>
        <p:sp>
          <p:nvSpPr>
            <p:cNvPr id="92183" name="Line 23"/>
            <p:cNvSpPr>
              <a:spLocks noChangeShapeType="1"/>
            </p:cNvSpPr>
            <p:nvPr/>
          </p:nvSpPr>
          <p:spPr bwMode="auto">
            <a:xfrm flipH="1">
              <a:off x="4032" y="1536"/>
              <a:ext cx="144" cy="1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92184" name="Text Box 24"/>
          <p:cNvSpPr txBox="1">
            <a:spLocks noChangeArrowheads="1"/>
          </p:cNvSpPr>
          <p:nvPr/>
        </p:nvSpPr>
        <p:spPr bwMode="auto">
          <a:xfrm>
            <a:off x="533400" y="4800600"/>
            <a:ext cx="59436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a:t>Equation for a motor:   </a:t>
            </a:r>
          </a:p>
          <a:p>
            <a:pPr>
              <a:spcBef>
                <a:spcPct val="50000"/>
              </a:spcBef>
            </a:pPr>
            <a:r>
              <a:rPr lang="en-US" dirty="0"/>
              <a:t>Torque = (-</a:t>
            </a:r>
            <a:r>
              <a:rPr lang="en-US" dirty="0" err="1" smtClean="0"/>
              <a:t>T</a:t>
            </a:r>
            <a:r>
              <a:rPr lang="en-US" baseline="-25000" dirty="0" err="1" smtClean="0"/>
              <a:t>s</a:t>
            </a:r>
            <a:r>
              <a:rPr lang="en-US" dirty="0" smtClean="0"/>
              <a:t>/</a:t>
            </a:r>
            <a:r>
              <a:rPr lang="en-US" dirty="0" err="1" smtClean="0">
                <a:latin typeface="Symbol" pitchFamily="18" charset="2"/>
              </a:rPr>
              <a:t>w</a:t>
            </a:r>
            <a:r>
              <a:rPr lang="en-US" baseline="-25000" dirty="0" err="1" smtClean="0"/>
              <a:t>f</a:t>
            </a:r>
            <a:r>
              <a:rPr lang="en-US" dirty="0"/>
              <a:t>) * Speed + </a:t>
            </a:r>
            <a:r>
              <a:rPr lang="en-US" dirty="0" err="1" smtClean="0"/>
              <a:t>T</a:t>
            </a:r>
            <a:r>
              <a:rPr lang="en-US" baseline="-25000" dirty="0" err="1" smtClean="0"/>
              <a:t>s</a:t>
            </a:r>
            <a:endParaRPr lang="en-US" baseline="-25000" dirty="0"/>
          </a:p>
        </p:txBody>
      </p:sp>
    </p:spTree>
  </p:cSld>
  <p:clrMapOvr>
    <a:masterClrMapping/>
  </p:clrMapOvr>
  <p:transition advTm="49266">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685800" y="152400"/>
            <a:ext cx="7772400" cy="1143000"/>
          </a:xfrm>
        </p:spPr>
        <p:txBody>
          <a:bodyPr/>
          <a:lstStyle/>
          <a:p>
            <a:r>
              <a:rPr lang="en-US" b="1" dirty="0" smtClean="0"/>
              <a:t>Power!</a:t>
            </a:r>
            <a:endParaRPr lang="en-US" b="1" dirty="0"/>
          </a:p>
        </p:txBody>
      </p:sp>
      <p:sp>
        <p:nvSpPr>
          <p:cNvPr id="95255" name="Text Box 23"/>
          <p:cNvSpPr txBox="1">
            <a:spLocks noChangeArrowheads="1"/>
          </p:cNvSpPr>
          <p:nvPr/>
        </p:nvSpPr>
        <p:spPr bwMode="auto">
          <a:xfrm>
            <a:off x="762000" y="1752600"/>
            <a:ext cx="7391400" cy="433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Power = Torque * Speed</a:t>
            </a:r>
          </a:p>
          <a:p>
            <a:pPr>
              <a:spcBef>
                <a:spcPct val="50000"/>
              </a:spcBef>
            </a:pPr>
            <a:r>
              <a:rPr lang="en-US" dirty="0" smtClean="0"/>
              <a:t>Increase Power by …</a:t>
            </a:r>
          </a:p>
          <a:p>
            <a:pPr>
              <a:spcBef>
                <a:spcPct val="50000"/>
              </a:spcBef>
            </a:pPr>
            <a:r>
              <a:rPr lang="en-US" dirty="0"/>
              <a:t>	</a:t>
            </a:r>
            <a:r>
              <a:rPr lang="en-US" dirty="0" smtClean="0"/>
              <a:t>Increase Battery Voltage – Not Legal in FRC</a:t>
            </a:r>
          </a:p>
          <a:p>
            <a:pPr>
              <a:spcBef>
                <a:spcPct val="50000"/>
              </a:spcBef>
            </a:pPr>
            <a:r>
              <a:rPr lang="en-US" dirty="0"/>
              <a:t>	</a:t>
            </a:r>
            <a:r>
              <a:rPr lang="en-US" dirty="0" smtClean="0"/>
              <a:t>Add Motors to your System</a:t>
            </a:r>
          </a:p>
          <a:p>
            <a:pPr>
              <a:spcBef>
                <a:spcPct val="50000"/>
              </a:spcBef>
            </a:pPr>
            <a:endParaRPr lang="en-US" dirty="0" smtClean="0"/>
          </a:p>
          <a:p>
            <a:pPr>
              <a:spcBef>
                <a:spcPct val="50000"/>
              </a:spcBef>
            </a:pPr>
            <a:r>
              <a:rPr lang="en-US" dirty="0" smtClean="0"/>
              <a:t>Max Power occurs when:</a:t>
            </a:r>
          </a:p>
          <a:p>
            <a:pPr>
              <a:spcBef>
                <a:spcPct val="50000"/>
              </a:spcBef>
            </a:pPr>
            <a:r>
              <a:rPr lang="en-US" dirty="0" smtClean="0"/>
              <a:t> T = </a:t>
            </a:r>
            <a:r>
              <a:rPr lang="en-US" dirty="0" err="1" smtClean="0"/>
              <a:t>T</a:t>
            </a:r>
            <a:r>
              <a:rPr lang="en-US" baseline="-25000" dirty="0" err="1" smtClean="0"/>
              <a:t>s</a:t>
            </a:r>
            <a:r>
              <a:rPr lang="en-US" dirty="0" smtClean="0"/>
              <a:t>/2 &amp; </a:t>
            </a:r>
            <a:r>
              <a:rPr lang="en-US" dirty="0" smtClean="0">
                <a:latin typeface="Symbol" pitchFamily="18" charset="2"/>
              </a:rPr>
              <a:t>w</a:t>
            </a:r>
            <a:r>
              <a:rPr lang="en-US" dirty="0" smtClean="0"/>
              <a:t>= </a:t>
            </a:r>
            <a:r>
              <a:rPr lang="en-US" dirty="0" err="1" smtClean="0">
                <a:latin typeface="Symbol" pitchFamily="18" charset="2"/>
              </a:rPr>
              <a:t>w</a:t>
            </a:r>
            <a:r>
              <a:rPr lang="en-US" baseline="-25000" dirty="0" err="1" smtClean="0"/>
              <a:t>f</a:t>
            </a:r>
            <a:r>
              <a:rPr lang="en-US" dirty="0" smtClean="0"/>
              <a:t>/2</a:t>
            </a:r>
          </a:p>
          <a:p>
            <a:pPr>
              <a:spcBef>
                <a:spcPct val="50000"/>
              </a:spcBef>
            </a:pPr>
            <a:endParaRPr lang="en-US" dirty="0"/>
          </a:p>
        </p:txBody>
      </p:sp>
      <p:sp>
        <p:nvSpPr>
          <p:cNvPr id="95256" name="Text Box 24"/>
          <p:cNvSpPr txBox="1">
            <a:spLocks noChangeArrowheads="1"/>
          </p:cNvSpPr>
          <p:nvPr/>
        </p:nvSpPr>
        <p:spPr bwMode="auto">
          <a:xfrm>
            <a:off x="228600" y="1062037"/>
            <a:ext cx="8686800" cy="466725"/>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Power is Absolute - It determines the Torque Speed tradeoff!</a:t>
            </a:r>
          </a:p>
        </p:txBody>
      </p:sp>
    </p:spTree>
    <p:extLst>
      <p:ext uri="{BB962C8B-B14F-4D97-AF65-F5344CB8AC3E}">
        <p14:creationId xmlns:p14="http://schemas.microsoft.com/office/powerpoint/2010/main" val="554882342"/>
      </p:ext>
    </p:extLst>
  </p:cSld>
  <p:clrMapOvr>
    <a:masterClrMapping/>
  </p:clrMapOvr>
  <p:transition advTm="52812"/>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685800" y="152400"/>
            <a:ext cx="7772400" cy="1143000"/>
          </a:xfrm>
        </p:spPr>
        <p:txBody>
          <a:bodyPr/>
          <a:lstStyle/>
          <a:p>
            <a:r>
              <a:rPr lang="en-US" b="1" dirty="0" smtClean="0"/>
              <a:t>Power!</a:t>
            </a:r>
            <a:endParaRPr lang="en-US" b="1" dirty="0"/>
          </a:p>
        </p:txBody>
      </p:sp>
      <p:grpSp>
        <p:nvGrpSpPr>
          <p:cNvPr id="95235" name="Group 3"/>
          <p:cNvGrpSpPr>
            <a:grpSpLocks/>
          </p:cNvGrpSpPr>
          <p:nvPr/>
        </p:nvGrpSpPr>
        <p:grpSpPr bwMode="auto">
          <a:xfrm>
            <a:off x="5257800" y="1143000"/>
            <a:ext cx="4191000" cy="3438525"/>
            <a:chOff x="2880" y="908"/>
            <a:chExt cx="2640" cy="2166"/>
          </a:xfrm>
        </p:grpSpPr>
        <p:sp>
          <p:nvSpPr>
            <p:cNvPr id="95236" name="Line 4"/>
            <p:cNvSpPr>
              <a:spLocks noChangeShapeType="1"/>
            </p:cNvSpPr>
            <p:nvPr/>
          </p:nvSpPr>
          <p:spPr bwMode="auto">
            <a:xfrm>
              <a:off x="3216" y="1010"/>
              <a:ext cx="0" cy="16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237" name="Line 5"/>
            <p:cNvSpPr>
              <a:spLocks noChangeShapeType="1"/>
            </p:cNvSpPr>
            <p:nvPr/>
          </p:nvSpPr>
          <p:spPr bwMode="auto">
            <a:xfrm>
              <a:off x="3216" y="2642"/>
              <a:ext cx="163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238" name="Line 6"/>
            <p:cNvSpPr>
              <a:spLocks noChangeShapeType="1"/>
            </p:cNvSpPr>
            <p:nvPr/>
          </p:nvSpPr>
          <p:spPr bwMode="auto">
            <a:xfrm>
              <a:off x="3216" y="1394"/>
              <a:ext cx="1344" cy="124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239" name="Text Box 7"/>
            <p:cNvSpPr txBox="1">
              <a:spLocks noChangeArrowheads="1"/>
            </p:cNvSpPr>
            <p:nvPr/>
          </p:nvSpPr>
          <p:spPr bwMode="auto">
            <a:xfrm>
              <a:off x="3408" y="2690"/>
              <a:ext cx="105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Speed</a:t>
              </a:r>
            </a:p>
          </p:txBody>
        </p:sp>
        <p:sp>
          <p:nvSpPr>
            <p:cNvPr id="95240" name="Text Box 8"/>
            <p:cNvSpPr txBox="1">
              <a:spLocks noChangeArrowheads="1"/>
            </p:cNvSpPr>
            <p:nvPr/>
          </p:nvSpPr>
          <p:spPr bwMode="auto">
            <a:xfrm rot="-5384631">
              <a:off x="2208" y="1580"/>
              <a:ext cx="163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Torque, Current</a:t>
              </a:r>
            </a:p>
          </p:txBody>
        </p:sp>
        <p:sp>
          <p:nvSpPr>
            <p:cNvPr id="95241" name="Line 9"/>
            <p:cNvSpPr>
              <a:spLocks noChangeShapeType="1"/>
            </p:cNvSpPr>
            <p:nvPr/>
          </p:nvSpPr>
          <p:spPr bwMode="auto">
            <a:xfrm>
              <a:off x="3216" y="1394"/>
              <a:ext cx="14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242" name="Line 10"/>
            <p:cNvSpPr>
              <a:spLocks noChangeShapeType="1"/>
            </p:cNvSpPr>
            <p:nvPr/>
          </p:nvSpPr>
          <p:spPr bwMode="auto">
            <a:xfrm>
              <a:off x="4560" y="2642"/>
              <a:ext cx="0"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243" name="Text Box 11"/>
            <p:cNvSpPr txBox="1">
              <a:spLocks noChangeArrowheads="1"/>
            </p:cNvSpPr>
            <p:nvPr/>
          </p:nvSpPr>
          <p:spPr bwMode="auto">
            <a:xfrm>
              <a:off x="3312" y="1250"/>
              <a:ext cx="57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err="1" smtClean="0"/>
                <a:t>T</a:t>
              </a:r>
              <a:r>
                <a:rPr lang="en-US" baseline="-25000" dirty="0" err="1" smtClean="0"/>
                <a:t>s</a:t>
              </a:r>
              <a:endParaRPr lang="en-US" baseline="-25000" dirty="0"/>
            </a:p>
          </p:txBody>
        </p:sp>
        <p:sp>
          <p:nvSpPr>
            <p:cNvPr id="95244" name="Text Box 12"/>
            <p:cNvSpPr txBox="1">
              <a:spLocks noChangeArrowheads="1"/>
            </p:cNvSpPr>
            <p:nvPr/>
          </p:nvSpPr>
          <p:spPr bwMode="auto">
            <a:xfrm>
              <a:off x="4320" y="2786"/>
              <a:ext cx="67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err="1">
                  <a:latin typeface="Symbol" pitchFamily="18" charset="2"/>
                </a:rPr>
                <a:t>w</a:t>
              </a:r>
              <a:r>
                <a:rPr lang="en-US" baseline="-25000" dirty="0" err="1"/>
                <a:t>f</a:t>
              </a:r>
              <a:endParaRPr lang="en-US" baseline="-25000" dirty="0"/>
            </a:p>
          </p:txBody>
        </p:sp>
        <p:sp>
          <p:nvSpPr>
            <p:cNvPr id="95245" name="Line 13"/>
            <p:cNvSpPr>
              <a:spLocks noChangeShapeType="1"/>
            </p:cNvSpPr>
            <p:nvPr/>
          </p:nvSpPr>
          <p:spPr bwMode="auto">
            <a:xfrm flipV="1">
              <a:off x="4848" y="1010"/>
              <a:ext cx="0" cy="16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246" name="Line 14"/>
            <p:cNvSpPr>
              <a:spLocks noChangeShapeType="1"/>
            </p:cNvSpPr>
            <p:nvPr/>
          </p:nvSpPr>
          <p:spPr bwMode="auto">
            <a:xfrm>
              <a:off x="3216" y="2066"/>
              <a:ext cx="1344" cy="48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247" name="Line 15"/>
            <p:cNvSpPr>
              <a:spLocks noChangeShapeType="1"/>
            </p:cNvSpPr>
            <p:nvPr/>
          </p:nvSpPr>
          <p:spPr bwMode="auto">
            <a:xfrm>
              <a:off x="4560" y="2546"/>
              <a:ext cx="38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248" name="Text Box 16"/>
            <p:cNvSpPr txBox="1">
              <a:spLocks noChangeArrowheads="1"/>
            </p:cNvSpPr>
            <p:nvPr/>
          </p:nvSpPr>
          <p:spPr bwMode="auto">
            <a:xfrm>
              <a:off x="4944" y="2402"/>
              <a:ext cx="57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smtClean="0"/>
                <a:t>I</a:t>
              </a:r>
              <a:r>
                <a:rPr lang="en-US" baseline="-25000" dirty="0" smtClean="0"/>
                <a:t>f</a:t>
              </a:r>
              <a:endParaRPr lang="en-US" baseline="-25000" dirty="0"/>
            </a:p>
          </p:txBody>
        </p:sp>
        <p:sp>
          <p:nvSpPr>
            <p:cNvPr id="95249" name="Line 17"/>
            <p:cNvSpPr>
              <a:spLocks noChangeShapeType="1"/>
            </p:cNvSpPr>
            <p:nvPr/>
          </p:nvSpPr>
          <p:spPr bwMode="auto">
            <a:xfrm>
              <a:off x="3216" y="2066"/>
              <a:ext cx="14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250" name="Text Box 18"/>
            <p:cNvSpPr txBox="1">
              <a:spLocks noChangeArrowheads="1"/>
            </p:cNvSpPr>
            <p:nvPr/>
          </p:nvSpPr>
          <p:spPr bwMode="auto">
            <a:xfrm>
              <a:off x="3360" y="1874"/>
              <a:ext cx="57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smtClean="0"/>
                <a:t>I</a:t>
              </a:r>
              <a:r>
                <a:rPr lang="en-US" baseline="-25000" dirty="0" smtClean="0"/>
                <a:t>s</a:t>
              </a:r>
              <a:endParaRPr lang="en-US" baseline="-25000" dirty="0"/>
            </a:p>
          </p:txBody>
        </p:sp>
        <p:sp>
          <p:nvSpPr>
            <p:cNvPr id="95251" name="Arc 19"/>
            <p:cNvSpPr>
              <a:spLocks/>
            </p:cNvSpPr>
            <p:nvPr/>
          </p:nvSpPr>
          <p:spPr bwMode="auto">
            <a:xfrm>
              <a:off x="3217" y="1440"/>
              <a:ext cx="1344" cy="1194"/>
            </a:xfrm>
            <a:custGeom>
              <a:avLst/>
              <a:gdLst>
                <a:gd name="G0" fmla="+- 21600 0 0"/>
                <a:gd name="G1" fmla="+- 21600 0 0"/>
                <a:gd name="G2" fmla="+- 21600 0 0"/>
                <a:gd name="T0" fmla="*/ 0 w 43200"/>
                <a:gd name="T1" fmla="*/ 21567 h 21600"/>
                <a:gd name="T2" fmla="*/ 43200 w 43200"/>
                <a:gd name="T3" fmla="*/ 21600 h 21600"/>
                <a:gd name="T4" fmla="*/ 21600 w 43200"/>
                <a:gd name="T5" fmla="*/ 21600 h 21600"/>
              </a:gdLst>
              <a:ahLst/>
              <a:cxnLst>
                <a:cxn ang="0">
                  <a:pos x="T0" y="T1"/>
                </a:cxn>
                <a:cxn ang="0">
                  <a:pos x="T2" y="T3"/>
                </a:cxn>
                <a:cxn ang="0">
                  <a:pos x="T4" y="T5"/>
                </a:cxn>
              </a:cxnLst>
              <a:rect l="0" t="0" r="r" b="b"/>
              <a:pathLst>
                <a:path w="43200" h="21600" fill="none" extrusionOk="0">
                  <a:moveTo>
                    <a:pt x="0" y="21567"/>
                  </a:moveTo>
                  <a:cubicBezTo>
                    <a:pt x="18" y="9650"/>
                    <a:pt x="9683" y="-1"/>
                    <a:pt x="21600" y="0"/>
                  </a:cubicBezTo>
                  <a:cubicBezTo>
                    <a:pt x="33529" y="0"/>
                    <a:pt x="43200" y="9670"/>
                    <a:pt x="43200" y="21600"/>
                  </a:cubicBezTo>
                </a:path>
                <a:path w="43200" h="21600" stroke="0" extrusionOk="0">
                  <a:moveTo>
                    <a:pt x="0" y="21567"/>
                  </a:moveTo>
                  <a:cubicBezTo>
                    <a:pt x="18" y="9650"/>
                    <a:pt x="9683" y="-1"/>
                    <a:pt x="21600" y="0"/>
                  </a:cubicBezTo>
                  <a:cubicBezTo>
                    <a:pt x="33529" y="0"/>
                    <a:pt x="43200" y="9670"/>
                    <a:pt x="43200" y="21600"/>
                  </a:cubicBezTo>
                  <a:lnTo>
                    <a:pt x="21600" y="21600"/>
                  </a:lnTo>
                  <a:close/>
                </a:path>
              </a:pathLst>
            </a:cu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252" name="Line 20"/>
            <p:cNvSpPr>
              <a:spLocks noChangeShapeType="1"/>
            </p:cNvSpPr>
            <p:nvPr/>
          </p:nvSpPr>
          <p:spPr bwMode="auto">
            <a:xfrm flipH="1">
              <a:off x="3696" y="1104"/>
              <a:ext cx="96" cy="38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253" name="Text Box 21"/>
            <p:cNvSpPr txBox="1">
              <a:spLocks noChangeArrowheads="1"/>
            </p:cNvSpPr>
            <p:nvPr/>
          </p:nvSpPr>
          <p:spPr bwMode="auto">
            <a:xfrm>
              <a:off x="3792" y="960"/>
              <a:ext cx="81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Power</a:t>
              </a:r>
            </a:p>
          </p:txBody>
        </p:sp>
      </p:grpSp>
      <p:sp>
        <p:nvSpPr>
          <p:cNvPr id="95254" name="Line 22"/>
          <p:cNvSpPr>
            <a:spLocks noChangeShapeType="1"/>
          </p:cNvSpPr>
          <p:nvPr/>
        </p:nvSpPr>
        <p:spPr bwMode="auto">
          <a:xfrm flipV="1">
            <a:off x="6858000" y="2286000"/>
            <a:ext cx="0" cy="1905000"/>
          </a:xfrm>
          <a:prstGeom prst="line">
            <a:avLst/>
          </a:prstGeom>
          <a:noFill/>
          <a:ln w="15875">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255" name="Text Box 23"/>
          <p:cNvSpPr txBox="1">
            <a:spLocks noChangeArrowheads="1"/>
          </p:cNvSpPr>
          <p:nvPr/>
        </p:nvSpPr>
        <p:spPr bwMode="auto">
          <a:xfrm>
            <a:off x="762000" y="1295400"/>
            <a:ext cx="426720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smtClean="0"/>
              <a:t>What </a:t>
            </a:r>
            <a:r>
              <a:rPr lang="en-US" dirty="0"/>
              <a:t>if max power occurs at a current higher than 40A?</a:t>
            </a:r>
          </a:p>
          <a:p>
            <a:pPr>
              <a:spcBef>
                <a:spcPct val="50000"/>
              </a:spcBef>
            </a:pPr>
            <a:endParaRPr lang="en-US" dirty="0"/>
          </a:p>
        </p:txBody>
      </p:sp>
      <p:sp>
        <p:nvSpPr>
          <p:cNvPr id="95257" name="Text Box 25"/>
          <p:cNvSpPr txBox="1">
            <a:spLocks noChangeArrowheads="1"/>
          </p:cNvSpPr>
          <p:nvPr/>
        </p:nvSpPr>
        <p:spPr bwMode="auto">
          <a:xfrm>
            <a:off x="533400" y="4724400"/>
            <a:ext cx="8458200" cy="482600"/>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Paul’s Tip #1: Design drive motor max power for 40A!</a:t>
            </a:r>
          </a:p>
        </p:txBody>
      </p:sp>
    </p:spTree>
  </p:cSld>
  <p:clrMapOvr>
    <a:masterClrMapping/>
  </p:clrMapOvr>
  <p:transition advTm="52812"/>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685800" y="76200"/>
            <a:ext cx="7772400" cy="1143000"/>
          </a:xfrm>
        </p:spPr>
        <p:txBody>
          <a:bodyPr/>
          <a:lstStyle/>
          <a:p>
            <a:r>
              <a:rPr lang="en-US" b="1" dirty="0"/>
              <a:t>Motor Comparisons</a:t>
            </a:r>
          </a:p>
        </p:txBody>
      </p:sp>
      <p:sp>
        <p:nvSpPr>
          <p:cNvPr id="96259" name="Text Box 3"/>
          <p:cNvSpPr txBox="1">
            <a:spLocks noChangeArrowheads="1"/>
          </p:cNvSpPr>
          <p:nvPr/>
        </p:nvSpPr>
        <p:spPr bwMode="auto">
          <a:xfrm>
            <a:off x="1104900" y="1752600"/>
            <a:ext cx="6096000" cy="323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Char char="•"/>
            </a:pPr>
            <a:r>
              <a:rPr lang="en-US" dirty="0"/>
              <a:t> </a:t>
            </a:r>
            <a:r>
              <a:rPr lang="en-US" dirty="0" smtClean="0"/>
              <a:t>CIM</a:t>
            </a:r>
            <a:endParaRPr lang="en-US" dirty="0"/>
          </a:p>
          <a:p>
            <a:pPr>
              <a:spcBef>
                <a:spcPct val="50000"/>
              </a:spcBef>
              <a:buFontTx/>
              <a:buChar char="•"/>
            </a:pPr>
            <a:r>
              <a:rPr lang="en-US" dirty="0"/>
              <a:t> </a:t>
            </a:r>
            <a:r>
              <a:rPr lang="en-US" dirty="0" smtClean="0"/>
              <a:t>Mini CIM</a:t>
            </a:r>
          </a:p>
          <a:p>
            <a:pPr>
              <a:spcBef>
                <a:spcPct val="50000"/>
              </a:spcBef>
              <a:buFontTx/>
              <a:buChar char="•"/>
            </a:pPr>
            <a:r>
              <a:rPr lang="en-US" dirty="0" smtClean="0"/>
              <a:t> BAG </a:t>
            </a:r>
          </a:p>
          <a:p>
            <a:pPr>
              <a:spcBef>
                <a:spcPct val="50000"/>
              </a:spcBef>
              <a:buFontTx/>
              <a:buChar char="•"/>
            </a:pPr>
            <a:r>
              <a:rPr lang="en-US" dirty="0" smtClean="0"/>
              <a:t> RS-775 (18V used at 12V)</a:t>
            </a:r>
          </a:p>
          <a:p>
            <a:pPr>
              <a:spcBef>
                <a:spcPct val="50000"/>
              </a:spcBef>
              <a:buFontTx/>
              <a:buChar char="•"/>
            </a:pPr>
            <a:r>
              <a:rPr lang="en-US" dirty="0" smtClean="0"/>
              <a:t> RS-550</a:t>
            </a:r>
          </a:p>
          <a:p>
            <a:pPr>
              <a:spcBef>
                <a:spcPct val="50000"/>
              </a:spcBef>
              <a:buFontTx/>
              <a:buChar char="•"/>
            </a:pPr>
            <a:r>
              <a:rPr lang="en-US" dirty="0"/>
              <a:t> </a:t>
            </a:r>
            <a:r>
              <a:rPr lang="en-US" dirty="0" smtClean="0"/>
              <a:t>AM-9015</a:t>
            </a:r>
            <a:endParaRPr lang="en-US" dirty="0"/>
          </a:p>
        </p:txBody>
      </p:sp>
      <p:sp>
        <p:nvSpPr>
          <p:cNvPr id="96260" name="Text Box 4"/>
          <p:cNvSpPr txBox="1">
            <a:spLocks noChangeArrowheads="1"/>
          </p:cNvSpPr>
          <p:nvPr/>
        </p:nvSpPr>
        <p:spPr bwMode="auto">
          <a:xfrm>
            <a:off x="990600" y="1143000"/>
            <a:ext cx="63246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i="1" dirty="0" smtClean="0"/>
              <a:t>Most Popular Motors</a:t>
            </a:r>
            <a:endParaRPr lang="en-US" b="1" i="1" dirty="0"/>
          </a:p>
        </p:txBody>
      </p:sp>
    </p:spTree>
  </p:cSld>
  <p:clrMapOvr>
    <a:masterClrMapping/>
  </p:clrMapOvr>
  <p:transition advTm="27547"/>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685800" y="152400"/>
            <a:ext cx="7772400" cy="1143000"/>
          </a:xfrm>
        </p:spPr>
        <p:txBody>
          <a:bodyPr/>
          <a:lstStyle/>
          <a:p>
            <a:r>
              <a:rPr lang="en-US" b="1"/>
              <a:t>Motor Comparisons</a:t>
            </a:r>
          </a:p>
        </p:txBody>
      </p:sp>
      <p:graphicFrame>
        <p:nvGraphicFramePr>
          <p:cNvPr id="3" name="Table 2"/>
          <p:cNvGraphicFramePr>
            <a:graphicFrameLocks noGrp="1"/>
          </p:cNvGraphicFramePr>
          <p:nvPr>
            <p:extLst>
              <p:ext uri="{D42A27DB-BD31-4B8C-83A1-F6EECF244321}">
                <p14:modId xmlns:p14="http://schemas.microsoft.com/office/powerpoint/2010/main" val="438150713"/>
              </p:ext>
            </p:extLst>
          </p:nvPr>
        </p:nvGraphicFramePr>
        <p:xfrm>
          <a:off x="76200" y="1295400"/>
          <a:ext cx="8610597" cy="3079304"/>
        </p:xfrm>
        <a:graphic>
          <a:graphicData uri="http://schemas.openxmlformats.org/drawingml/2006/table">
            <a:tbl>
              <a:tblPr/>
              <a:tblGrid>
                <a:gridCol w="1557236"/>
                <a:gridCol w="1007623"/>
                <a:gridCol w="1007623"/>
                <a:gridCol w="1007623"/>
                <a:gridCol w="1007623"/>
                <a:gridCol w="1007623"/>
                <a:gridCol w="1007623"/>
                <a:gridCol w="1007623"/>
              </a:tblGrid>
              <a:tr h="675504">
                <a:tc>
                  <a:txBody>
                    <a:bodyPr/>
                    <a:lstStyle/>
                    <a:p>
                      <a:pPr algn="r" fontAlgn="ctr"/>
                      <a:r>
                        <a:rPr lang="en-US" sz="1000" b="1" i="0" u="none" strike="noStrike" dirty="0">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en-US" sz="1000" b="1" i="0" u="none" strike="noStrike" dirty="0">
                          <a:solidFill>
                            <a:srgbClr val="000000"/>
                          </a:solidFill>
                          <a:effectLst/>
                          <a:latin typeface="Arial"/>
                        </a:rPr>
                        <a:t>Free Speed (RPM)</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c>
                  <a:txBody>
                    <a:bodyPr/>
                    <a:lstStyle/>
                    <a:p>
                      <a:pPr algn="ctr" fontAlgn="ctr"/>
                      <a:r>
                        <a:rPr lang="en-US" sz="1000" b="1" i="0" u="none" strike="noStrike" dirty="0">
                          <a:solidFill>
                            <a:srgbClr val="000000"/>
                          </a:solidFill>
                          <a:effectLst/>
                          <a:latin typeface="Arial"/>
                        </a:rPr>
                        <a:t>Stall </a:t>
                      </a:r>
                      <a:r>
                        <a:rPr lang="en-US" sz="1000" b="1" i="0" u="none" strike="noStrike" dirty="0" smtClean="0">
                          <a:solidFill>
                            <a:srgbClr val="000000"/>
                          </a:solidFill>
                          <a:effectLst/>
                          <a:latin typeface="Arial"/>
                        </a:rPr>
                        <a:t>Torque</a:t>
                      </a:r>
                    </a:p>
                    <a:p>
                      <a:pPr algn="ctr" fontAlgn="ctr"/>
                      <a:r>
                        <a:rPr lang="en-US" sz="1000" b="1" i="0" u="none" strike="noStrike" dirty="0" smtClean="0">
                          <a:solidFill>
                            <a:srgbClr val="000000"/>
                          </a:solidFill>
                          <a:effectLst/>
                          <a:latin typeface="Arial"/>
                        </a:rPr>
                        <a:t> </a:t>
                      </a:r>
                      <a:r>
                        <a:rPr lang="en-US" sz="1000" b="1" i="0" u="none" strike="noStrike" dirty="0">
                          <a:solidFill>
                            <a:srgbClr val="000000"/>
                          </a:solidFill>
                          <a:effectLst/>
                          <a:latin typeface="Arial"/>
                        </a:rPr>
                        <a:t>(N-m)</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c>
                  <a:txBody>
                    <a:bodyPr/>
                    <a:lstStyle/>
                    <a:p>
                      <a:pPr algn="ctr" fontAlgn="ctr"/>
                      <a:r>
                        <a:rPr lang="en-US" sz="1000" b="1" i="0" u="none" strike="noStrike">
                          <a:solidFill>
                            <a:srgbClr val="000000"/>
                          </a:solidFill>
                          <a:effectLst/>
                          <a:latin typeface="Arial"/>
                        </a:rPr>
                        <a:t>Stall Current (Amp)</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c>
                  <a:txBody>
                    <a:bodyPr/>
                    <a:lstStyle/>
                    <a:p>
                      <a:pPr algn="ctr" fontAlgn="ctr"/>
                      <a:r>
                        <a:rPr lang="en-US" sz="1000" b="1" i="0" u="none" strike="noStrike">
                          <a:solidFill>
                            <a:srgbClr val="000000"/>
                          </a:solidFill>
                          <a:effectLst/>
                          <a:latin typeface="Arial"/>
                        </a:rPr>
                        <a:t>Free Current (Amp)</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c>
                  <a:txBody>
                    <a:bodyPr/>
                    <a:lstStyle/>
                    <a:p>
                      <a:pPr algn="ctr" fontAlgn="ctr"/>
                      <a:r>
                        <a:rPr lang="en-US" sz="1000" b="1" i="0" u="none" strike="noStrike">
                          <a:solidFill>
                            <a:srgbClr val="000000"/>
                          </a:solidFill>
                          <a:effectLst/>
                          <a:latin typeface="Arial"/>
                        </a:rPr>
                        <a:t>Power (W)</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c>
                  <a:txBody>
                    <a:bodyPr/>
                    <a:lstStyle/>
                    <a:p>
                      <a:pPr algn="ctr" fontAlgn="ctr"/>
                      <a:r>
                        <a:rPr lang="en-US" sz="1000" b="1" i="0" u="none" strike="noStrike" dirty="0">
                          <a:solidFill>
                            <a:srgbClr val="000000"/>
                          </a:solidFill>
                          <a:effectLst/>
                          <a:latin typeface="Arial"/>
                        </a:rPr>
                        <a:t>Current </a:t>
                      </a:r>
                      <a:r>
                        <a:rPr lang="en-US" sz="1000" b="1" i="0" u="none" strike="noStrike" dirty="0" smtClean="0">
                          <a:solidFill>
                            <a:srgbClr val="000000"/>
                          </a:solidFill>
                          <a:effectLst/>
                          <a:latin typeface="Arial"/>
                        </a:rPr>
                        <a:t>@</a:t>
                      </a:r>
                    </a:p>
                    <a:p>
                      <a:pPr algn="ctr" fontAlgn="ctr"/>
                      <a:r>
                        <a:rPr lang="en-US" sz="1000" b="1" i="0" u="none" strike="noStrike" dirty="0" smtClean="0">
                          <a:solidFill>
                            <a:srgbClr val="000000"/>
                          </a:solidFill>
                          <a:effectLst/>
                          <a:latin typeface="Arial"/>
                        </a:rPr>
                        <a:t> </a:t>
                      </a:r>
                      <a:r>
                        <a:rPr lang="en-US" sz="1000" b="1" i="0" u="none" strike="noStrike" dirty="0">
                          <a:solidFill>
                            <a:srgbClr val="000000"/>
                          </a:solidFill>
                          <a:effectLst/>
                          <a:latin typeface="Arial"/>
                        </a:rPr>
                        <a:t>Max Power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c>
                  <a:txBody>
                    <a:bodyPr/>
                    <a:lstStyle/>
                    <a:p>
                      <a:pPr algn="ctr" fontAlgn="ctr"/>
                      <a:r>
                        <a:rPr lang="en-US" sz="1000" b="1" i="0" u="none" strike="noStrike">
                          <a:solidFill>
                            <a:srgbClr val="000000"/>
                          </a:solidFill>
                          <a:effectLst/>
                          <a:latin typeface="Arial"/>
                        </a:rPr>
                        <a:t>Power @ 40A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r>
              <a:tr h="395416">
                <a:tc>
                  <a:txBody>
                    <a:bodyPr/>
                    <a:lstStyle/>
                    <a:p>
                      <a:pPr algn="r" fontAlgn="ctr"/>
                      <a:r>
                        <a:rPr lang="en-US" sz="1400" b="1" i="0" u="none" strike="noStrike" dirty="0">
                          <a:solidFill>
                            <a:srgbClr val="000000"/>
                          </a:solidFill>
                          <a:effectLst/>
                          <a:latin typeface="Arial"/>
                        </a:rPr>
                        <a:t>CIM</a:t>
                      </a:r>
                    </a:p>
                  </a:txBody>
                  <a:tcPr marL="0" marR="17145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en-US" sz="1400" b="0" i="0" u="none" strike="noStrike" dirty="0">
                          <a:solidFill>
                            <a:srgbClr val="000000"/>
                          </a:solidFill>
                          <a:effectLst/>
                          <a:latin typeface="Arial"/>
                        </a:rPr>
                        <a:t>5310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a:rPr>
                        <a:t>2.43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133.00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2.70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337.81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67.90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276.1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5416">
                <a:tc>
                  <a:txBody>
                    <a:bodyPr/>
                    <a:lstStyle/>
                    <a:p>
                      <a:pPr algn="r" fontAlgn="ctr"/>
                      <a:r>
                        <a:rPr lang="en-US" sz="1400" b="1" i="0" u="none" strike="noStrike" dirty="0" err="1">
                          <a:solidFill>
                            <a:srgbClr val="000000"/>
                          </a:solidFill>
                          <a:effectLst/>
                          <a:latin typeface="Arial"/>
                        </a:rPr>
                        <a:t>MiniCIM</a:t>
                      </a:r>
                      <a:endParaRPr lang="en-US" sz="1400" b="1" i="0" u="none" strike="noStrike" dirty="0">
                        <a:solidFill>
                          <a:srgbClr val="000000"/>
                        </a:solidFill>
                        <a:effectLst/>
                        <a:latin typeface="Arial"/>
                      </a:endParaRPr>
                    </a:p>
                  </a:txBody>
                  <a:tcPr marL="0" marR="17145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en-US" sz="1400" b="0" i="0" u="none" strike="noStrike">
                          <a:solidFill>
                            <a:srgbClr val="000000"/>
                          </a:solidFill>
                          <a:effectLst/>
                          <a:latin typeface="Arial"/>
                        </a:rPr>
                        <a:t>6200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a:rPr>
                        <a:t>1.40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a:rPr>
                        <a:t>86.00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1.50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227.24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43.75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225.4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5416">
                <a:tc>
                  <a:txBody>
                    <a:bodyPr/>
                    <a:lstStyle/>
                    <a:p>
                      <a:pPr algn="r" fontAlgn="ctr"/>
                      <a:r>
                        <a:rPr lang="en-US" sz="1400" b="1" i="0" u="none" strike="noStrike" dirty="0">
                          <a:solidFill>
                            <a:srgbClr val="000000"/>
                          </a:solidFill>
                          <a:effectLst/>
                          <a:latin typeface="Arial"/>
                        </a:rPr>
                        <a:t>BAG Motor</a:t>
                      </a:r>
                    </a:p>
                  </a:txBody>
                  <a:tcPr marL="0" marR="17145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en-US" sz="1400" b="0" i="0" u="none" strike="noStrike">
                          <a:solidFill>
                            <a:srgbClr val="000000"/>
                          </a:solidFill>
                          <a:effectLst/>
                          <a:latin typeface="Arial"/>
                        </a:rPr>
                        <a:t>14000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0.40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a:rPr>
                        <a:t>41.00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a:rPr>
                        <a:t>1.80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146.61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21.40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146.6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5416">
                <a:tc>
                  <a:txBody>
                    <a:bodyPr/>
                    <a:lstStyle/>
                    <a:p>
                      <a:pPr algn="r" fontAlgn="ctr"/>
                      <a:r>
                        <a:rPr lang="en-US" sz="1400" b="1" i="0" u="none" strike="noStrike" dirty="0">
                          <a:solidFill>
                            <a:srgbClr val="000000"/>
                          </a:solidFill>
                          <a:effectLst/>
                          <a:latin typeface="Arial"/>
                        </a:rPr>
                        <a:t>RS-775-18 (@12V)</a:t>
                      </a:r>
                    </a:p>
                  </a:txBody>
                  <a:tcPr marL="0" marR="17145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en-US" sz="1400" b="0" i="0" u="none" strike="noStrike">
                          <a:solidFill>
                            <a:srgbClr val="000000"/>
                          </a:solidFill>
                          <a:effectLst/>
                          <a:latin typeface="Arial"/>
                        </a:rPr>
                        <a:t>13000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0.78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86.67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a:rPr>
                        <a:t>1.80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a:rPr>
                        <a:t>266.60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44.20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264.0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5416">
                <a:tc>
                  <a:txBody>
                    <a:bodyPr/>
                    <a:lstStyle/>
                    <a:p>
                      <a:pPr algn="r" fontAlgn="ctr"/>
                      <a:r>
                        <a:rPr lang="en-US" sz="1400" b="1" i="0" u="none" strike="noStrike" dirty="0">
                          <a:solidFill>
                            <a:srgbClr val="000000"/>
                          </a:solidFill>
                          <a:effectLst/>
                          <a:latin typeface="Arial"/>
                        </a:rPr>
                        <a:t>RS-550</a:t>
                      </a:r>
                    </a:p>
                  </a:txBody>
                  <a:tcPr marL="0" marR="17145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en-US" sz="1400" b="0" i="0" u="none" strike="noStrike">
                          <a:solidFill>
                            <a:srgbClr val="000000"/>
                          </a:solidFill>
                          <a:effectLst/>
                          <a:latin typeface="Arial"/>
                        </a:rPr>
                        <a:t>19300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0.49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85.00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1.40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a:rPr>
                        <a:t>245.66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a:rPr>
                        <a:t>43.20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244.2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5416">
                <a:tc>
                  <a:txBody>
                    <a:bodyPr/>
                    <a:lstStyle/>
                    <a:p>
                      <a:pPr algn="r" fontAlgn="ctr"/>
                      <a:r>
                        <a:rPr lang="en-US" sz="1400" b="1" i="0" u="none" strike="noStrike" dirty="0">
                          <a:solidFill>
                            <a:srgbClr val="000000"/>
                          </a:solidFill>
                          <a:effectLst/>
                          <a:latin typeface="Arial"/>
                        </a:rPr>
                        <a:t>AM 9015</a:t>
                      </a:r>
                    </a:p>
                  </a:txBody>
                  <a:tcPr marL="0" marR="17145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en-US" sz="1400" b="0" i="0" u="none" strike="noStrike">
                          <a:solidFill>
                            <a:srgbClr val="000000"/>
                          </a:solidFill>
                          <a:effectLst/>
                          <a:latin typeface="Arial"/>
                        </a:rPr>
                        <a:t>16000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0.428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63.8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a:rPr>
                        <a:t>179.28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a:rPr>
                        <a:t>63.80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a:rPr>
                        <a:t>169.0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advTm="88062"/>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3"/>
          <p:cNvSpPr txBox="1">
            <a:spLocks noChangeArrowheads="1"/>
          </p:cNvSpPr>
          <p:nvPr/>
        </p:nvSpPr>
        <p:spPr bwMode="auto">
          <a:xfrm>
            <a:off x="1524000" y="2028885"/>
            <a:ext cx="6809878" cy="4455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457200" indent="-457200">
              <a:defRPr sz="2400">
                <a:solidFill>
                  <a:schemeClr val="tx1"/>
                </a:solidFill>
                <a:latin typeface="Times New Roman" pitchFamily="18" charset="0"/>
              </a:defRPr>
            </a:lvl1pPr>
            <a:lvl2pPr marL="914400" indent="-457200">
              <a:defRPr sz="2400">
                <a:solidFill>
                  <a:schemeClr val="tx1"/>
                </a:solidFill>
                <a:latin typeface="Times New Roman" pitchFamily="18" charset="0"/>
              </a:defRPr>
            </a:lvl2pPr>
            <a:lvl3pPr marL="1371600" indent="-457200">
              <a:defRPr sz="2400">
                <a:solidFill>
                  <a:schemeClr val="tx1"/>
                </a:solidFill>
                <a:latin typeface="Times New Roman" pitchFamily="18" charset="0"/>
              </a:defRPr>
            </a:lvl3pPr>
            <a:lvl4pPr marL="1828800" indent="-457200">
              <a:defRPr sz="2400">
                <a:solidFill>
                  <a:schemeClr val="tx1"/>
                </a:solidFill>
                <a:latin typeface="Times New Roman" pitchFamily="18" charset="0"/>
              </a:defRPr>
            </a:lvl4pPr>
            <a:lvl5pPr marL="2286000" indent="-457200">
              <a:defRPr sz="2400">
                <a:solidFill>
                  <a:schemeClr val="tx1"/>
                </a:solidFill>
                <a:latin typeface="Times New Roman" pitchFamily="18" charset="0"/>
              </a:defRPr>
            </a:lvl5pPr>
            <a:lvl6pPr marL="2743200" indent="-457200" eaLnBrk="0" fontAlgn="base" hangingPunct="0">
              <a:spcBef>
                <a:spcPct val="0"/>
              </a:spcBef>
              <a:spcAft>
                <a:spcPct val="0"/>
              </a:spcAft>
              <a:defRPr sz="2400">
                <a:solidFill>
                  <a:schemeClr val="tx1"/>
                </a:solidFill>
                <a:latin typeface="Times New Roman" pitchFamily="18" charset="0"/>
              </a:defRPr>
            </a:lvl6pPr>
            <a:lvl7pPr marL="3200400" indent="-457200" eaLnBrk="0" fontAlgn="base" hangingPunct="0">
              <a:spcBef>
                <a:spcPct val="0"/>
              </a:spcBef>
              <a:spcAft>
                <a:spcPct val="0"/>
              </a:spcAft>
              <a:defRPr sz="2400">
                <a:solidFill>
                  <a:schemeClr val="tx1"/>
                </a:solidFill>
                <a:latin typeface="Times New Roman" pitchFamily="18" charset="0"/>
              </a:defRPr>
            </a:lvl7pPr>
            <a:lvl8pPr marL="3657600" indent="-457200" eaLnBrk="0" fontAlgn="base" hangingPunct="0">
              <a:spcBef>
                <a:spcPct val="0"/>
              </a:spcBef>
              <a:spcAft>
                <a:spcPct val="0"/>
              </a:spcAft>
              <a:defRPr sz="2400">
                <a:solidFill>
                  <a:schemeClr val="tx1"/>
                </a:solidFill>
                <a:latin typeface="Times New Roman" pitchFamily="18" charset="0"/>
              </a:defRPr>
            </a:lvl8pPr>
            <a:lvl9pPr marL="4114800" indent="-457200" eaLnBrk="0" fontAlgn="base" hangingPunct="0">
              <a:spcBef>
                <a:spcPct val="0"/>
              </a:spcBef>
              <a:spcAft>
                <a:spcPct val="0"/>
              </a:spcAft>
              <a:defRPr sz="2400">
                <a:solidFill>
                  <a:schemeClr val="tx1"/>
                </a:solidFill>
                <a:latin typeface="Times New Roman" pitchFamily="18" charset="0"/>
              </a:defRPr>
            </a:lvl9pPr>
          </a:lstStyle>
          <a:p>
            <a:pPr>
              <a:lnSpc>
                <a:spcPct val="150000"/>
              </a:lnSpc>
              <a:buFontTx/>
              <a:buAutoNum type="arabicPeriod"/>
            </a:pPr>
            <a:r>
              <a:rPr lang="en-US" dirty="0">
                <a:latin typeface="Arial" charset="0"/>
              </a:rPr>
              <a:t>Helpful Tools, Constants &amp; </a:t>
            </a:r>
            <a:r>
              <a:rPr lang="en-US" dirty="0" smtClean="0">
                <a:latin typeface="Arial" charset="0"/>
              </a:rPr>
              <a:t>Formulas</a:t>
            </a:r>
          </a:p>
          <a:p>
            <a:pPr>
              <a:lnSpc>
                <a:spcPct val="150000"/>
              </a:lnSpc>
              <a:buFontTx/>
              <a:buAutoNum type="arabicPeriod"/>
            </a:pPr>
            <a:r>
              <a:rPr lang="en-US" dirty="0" smtClean="0">
                <a:latin typeface="Arial" charset="0"/>
              </a:rPr>
              <a:t>Traction – Quick Review</a:t>
            </a:r>
            <a:endParaRPr lang="en-US" dirty="0">
              <a:latin typeface="Arial" charset="0"/>
            </a:endParaRPr>
          </a:p>
          <a:p>
            <a:pPr>
              <a:lnSpc>
                <a:spcPct val="150000"/>
              </a:lnSpc>
              <a:buFontTx/>
              <a:buAutoNum type="arabicPeriod"/>
            </a:pPr>
            <a:r>
              <a:rPr lang="en-US" dirty="0" smtClean="0">
                <a:latin typeface="Arial" charset="0"/>
              </a:rPr>
              <a:t>All About Power &amp; Motors</a:t>
            </a:r>
            <a:endParaRPr lang="en-US" dirty="0">
              <a:latin typeface="Arial" charset="0"/>
            </a:endParaRPr>
          </a:p>
          <a:p>
            <a:pPr>
              <a:lnSpc>
                <a:spcPct val="150000"/>
              </a:lnSpc>
              <a:buFontTx/>
              <a:buAutoNum type="arabicPeriod"/>
            </a:pPr>
            <a:r>
              <a:rPr lang="en-US" dirty="0" smtClean="0">
                <a:latin typeface="Arial" charset="0"/>
              </a:rPr>
              <a:t>Gear </a:t>
            </a:r>
            <a:r>
              <a:rPr lang="en-US" dirty="0">
                <a:latin typeface="Arial" charset="0"/>
              </a:rPr>
              <a:t>&amp;</a:t>
            </a:r>
            <a:r>
              <a:rPr lang="en-US" dirty="0" smtClean="0">
                <a:latin typeface="Arial" charset="0"/>
              </a:rPr>
              <a:t> Chain </a:t>
            </a:r>
            <a:r>
              <a:rPr lang="en-US" dirty="0">
                <a:latin typeface="Arial" charset="0"/>
              </a:rPr>
              <a:t>Fundamentals</a:t>
            </a:r>
          </a:p>
          <a:p>
            <a:pPr>
              <a:lnSpc>
                <a:spcPct val="150000"/>
              </a:lnSpc>
              <a:buFontTx/>
              <a:buAutoNum type="arabicPeriod"/>
            </a:pPr>
            <a:r>
              <a:rPr lang="en-US" dirty="0" smtClean="0">
                <a:latin typeface="Arial" charset="0"/>
              </a:rPr>
              <a:t>Motor Combining – What is Really Going on?</a:t>
            </a:r>
          </a:p>
          <a:p>
            <a:pPr>
              <a:lnSpc>
                <a:spcPct val="150000"/>
              </a:lnSpc>
              <a:buFontTx/>
              <a:buAutoNum type="arabicPeriod"/>
            </a:pPr>
            <a:r>
              <a:rPr lang="en-US" dirty="0" smtClean="0">
                <a:latin typeface="Arial" charset="0"/>
              </a:rPr>
              <a:t>Pneumatics</a:t>
            </a:r>
          </a:p>
          <a:p>
            <a:pPr>
              <a:lnSpc>
                <a:spcPct val="150000"/>
              </a:lnSpc>
              <a:buFontTx/>
              <a:buAutoNum type="arabicPeriod"/>
            </a:pPr>
            <a:r>
              <a:rPr lang="en-US" dirty="0" smtClean="0">
                <a:latin typeface="Arial" charset="0"/>
              </a:rPr>
              <a:t>Team 217 Robot Examples</a:t>
            </a:r>
            <a:endParaRPr lang="en-US" dirty="0">
              <a:latin typeface="Arial" charset="0"/>
            </a:endParaRPr>
          </a:p>
          <a:p>
            <a:pPr>
              <a:lnSpc>
                <a:spcPct val="150000"/>
              </a:lnSpc>
              <a:buFontTx/>
              <a:buAutoNum type="arabicPeriod"/>
            </a:pPr>
            <a:r>
              <a:rPr lang="en-US" dirty="0" smtClean="0">
                <a:latin typeface="Arial" charset="0"/>
              </a:rPr>
              <a:t>Question &amp; Answer</a:t>
            </a:r>
            <a:endParaRPr lang="en-US" dirty="0">
              <a:latin typeface="Arial" charset="0"/>
            </a:endParaRPr>
          </a:p>
        </p:txBody>
      </p:sp>
      <p:sp>
        <p:nvSpPr>
          <p:cNvPr id="6148" name="Rectangle 4"/>
          <p:cNvSpPr>
            <a:spLocks noChangeArrowheads="1"/>
          </p:cNvSpPr>
          <p:nvPr/>
        </p:nvSpPr>
        <p:spPr bwMode="auto">
          <a:xfrm>
            <a:off x="1219200" y="3657600"/>
            <a:ext cx="4953000" cy="68580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 name="Rectangle 2"/>
          <p:cNvSpPr txBox="1">
            <a:spLocks noChangeArrowheads="1"/>
          </p:cNvSpPr>
          <p:nvPr/>
        </p:nvSpPr>
        <p:spPr bwMode="auto">
          <a:xfrm>
            <a:off x="685800" y="533400"/>
            <a:ext cx="7848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charset="0"/>
              </a:defRPr>
            </a:lvl2pPr>
            <a:lvl3pPr algn="ctr" rtl="0" eaLnBrk="0" fontAlgn="base" hangingPunct="0">
              <a:spcBef>
                <a:spcPct val="0"/>
              </a:spcBef>
              <a:spcAft>
                <a:spcPct val="0"/>
              </a:spcAft>
              <a:defRPr sz="3600">
                <a:solidFill>
                  <a:schemeClr val="tx2"/>
                </a:solidFill>
                <a:latin typeface="Arial" charset="0"/>
              </a:defRPr>
            </a:lvl3pPr>
            <a:lvl4pPr algn="ctr" rtl="0" eaLnBrk="0" fontAlgn="base" hangingPunct="0">
              <a:spcBef>
                <a:spcPct val="0"/>
              </a:spcBef>
              <a:spcAft>
                <a:spcPct val="0"/>
              </a:spcAft>
              <a:defRPr sz="3600">
                <a:solidFill>
                  <a:schemeClr val="tx2"/>
                </a:solidFill>
                <a:latin typeface="Arial" charset="0"/>
              </a:defRPr>
            </a:lvl4pPr>
            <a:lvl5pPr algn="ctr" rtl="0" eaLnBrk="0" fontAlgn="base" hangingPunct="0">
              <a:spcBef>
                <a:spcPct val="0"/>
              </a:spcBef>
              <a:spcAft>
                <a:spcPct val="0"/>
              </a:spcAft>
              <a:defRPr sz="3600">
                <a:solidFill>
                  <a:schemeClr val="tx2"/>
                </a:solidFill>
                <a:latin typeface="Arial" charset="0"/>
              </a:defRPr>
            </a:lvl5pPr>
            <a:lvl6pPr marL="457200" algn="ctr" rtl="0" eaLnBrk="0" fontAlgn="base" hangingPunct="0">
              <a:spcBef>
                <a:spcPct val="0"/>
              </a:spcBef>
              <a:spcAft>
                <a:spcPct val="0"/>
              </a:spcAft>
              <a:defRPr sz="3600">
                <a:solidFill>
                  <a:schemeClr val="tx2"/>
                </a:solidFill>
                <a:latin typeface="Arial" charset="0"/>
              </a:defRPr>
            </a:lvl6pPr>
            <a:lvl7pPr marL="914400" algn="ctr" rtl="0" eaLnBrk="0" fontAlgn="base" hangingPunct="0">
              <a:spcBef>
                <a:spcPct val="0"/>
              </a:spcBef>
              <a:spcAft>
                <a:spcPct val="0"/>
              </a:spcAft>
              <a:defRPr sz="3600">
                <a:solidFill>
                  <a:schemeClr val="tx2"/>
                </a:solidFill>
                <a:latin typeface="Arial" charset="0"/>
              </a:defRPr>
            </a:lvl7pPr>
            <a:lvl8pPr marL="1371600" algn="ctr" rtl="0" eaLnBrk="0" fontAlgn="base" hangingPunct="0">
              <a:spcBef>
                <a:spcPct val="0"/>
              </a:spcBef>
              <a:spcAft>
                <a:spcPct val="0"/>
              </a:spcAft>
              <a:defRPr sz="3600">
                <a:solidFill>
                  <a:schemeClr val="tx2"/>
                </a:solidFill>
                <a:latin typeface="Arial" charset="0"/>
              </a:defRPr>
            </a:lvl8pPr>
            <a:lvl9pPr marL="1828800" algn="ctr" rtl="0" eaLnBrk="0" fontAlgn="base" hangingPunct="0">
              <a:spcBef>
                <a:spcPct val="0"/>
              </a:spcBef>
              <a:spcAft>
                <a:spcPct val="0"/>
              </a:spcAft>
              <a:defRPr sz="3600">
                <a:solidFill>
                  <a:schemeClr val="tx2"/>
                </a:solidFill>
                <a:latin typeface="Arial" charset="0"/>
              </a:defRPr>
            </a:lvl9pPr>
          </a:lstStyle>
          <a:p>
            <a:r>
              <a:rPr lang="en-US" b="1" kern="0" dirty="0" smtClean="0"/>
              <a:t>FRC Robot Practical Mechanism Designs &amp; Calculations</a:t>
            </a:r>
            <a:endParaRPr lang="en-US" b="1" kern="0" dirty="0"/>
          </a:p>
        </p:txBody>
      </p:sp>
    </p:spTree>
    <p:extLst>
      <p:ext uri="{BB962C8B-B14F-4D97-AF65-F5344CB8AC3E}">
        <p14:creationId xmlns:p14="http://schemas.microsoft.com/office/powerpoint/2010/main" val="2722001378"/>
      </p:ext>
    </p:extLst>
  </p:cSld>
  <p:clrMapOvr>
    <a:masterClrMapping/>
  </p:clrMapOvr>
  <p:transition advTm="7325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942" t="5712" r="31742" b="13266"/>
          <a:stretch/>
        </p:blipFill>
        <p:spPr bwMode="auto">
          <a:xfrm>
            <a:off x="4183789" y="1695449"/>
            <a:ext cx="4960211" cy="42037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1378" name="Rectangle 2"/>
          <p:cNvSpPr>
            <a:spLocks noGrp="1" noChangeArrowheads="1"/>
          </p:cNvSpPr>
          <p:nvPr>
            <p:ph type="title"/>
          </p:nvPr>
        </p:nvSpPr>
        <p:spPr>
          <a:xfrm>
            <a:off x="685800" y="152400"/>
            <a:ext cx="7772400" cy="1143000"/>
          </a:xfrm>
        </p:spPr>
        <p:txBody>
          <a:bodyPr/>
          <a:lstStyle/>
          <a:p>
            <a:r>
              <a:rPr lang="en-US" b="1"/>
              <a:t>Types of Drive Mechanisms</a:t>
            </a:r>
          </a:p>
        </p:txBody>
      </p:sp>
      <p:sp>
        <p:nvSpPr>
          <p:cNvPr id="101379" name="Text Box 3"/>
          <p:cNvSpPr txBox="1">
            <a:spLocks noChangeArrowheads="1"/>
          </p:cNvSpPr>
          <p:nvPr/>
        </p:nvSpPr>
        <p:spPr bwMode="auto">
          <a:xfrm>
            <a:off x="152400" y="3733800"/>
            <a:ext cx="42418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2.  Spur Gears</a:t>
            </a:r>
          </a:p>
          <a:p>
            <a:r>
              <a:rPr lang="en-US"/>
              <a:t>	Efficiency ~ 95% - 98%</a:t>
            </a:r>
          </a:p>
          <a:p>
            <a:r>
              <a:rPr lang="en-US"/>
              <a:t>	GR = N</a:t>
            </a:r>
            <a:r>
              <a:rPr lang="en-US" baseline="-25000"/>
              <a:t>2</a:t>
            </a:r>
            <a:r>
              <a:rPr lang="en-US"/>
              <a:t>/N</a:t>
            </a:r>
            <a:r>
              <a:rPr lang="en-US" baseline="-25000"/>
              <a:t>1</a:t>
            </a:r>
          </a:p>
        </p:txBody>
      </p:sp>
      <p:grpSp>
        <p:nvGrpSpPr>
          <p:cNvPr id="101380" name="Group 4"/>
          <p:cNvGrpSpPr>
            <a:grpSpLocks/>
          </p:cNvGrpSpPr>
          <p:nvPr/>
        </p:nvGrpSpPr>
        <p:grpSpPr bwMode="auto">
          <a:xfrm>
            <a:off x="685800" y="2590800"/>
            <a:ext cx="3505200" cy="990600"/>
            <a:chOff x="1680" y="1440"/>
            <a:chExt cx="2208" cy="624"/>
          </a:xfrm>
        </p:grpSpPr>
        <p:grpSp>
          <p:nvGrpSpPr>
            <p:cNvPr id="101381" name="Group 5"/>
            <p:cNvGrpSpPr>
              <a:grpSpLocks/>
            </p:cNvGrpSpPr>
            <p:nvPr/>
          </p:nvGrpSpPr>
          <p:grpSpPr bwMode="auto">
            <a:xfrm>
              <a:off x="2064" y="1440"/>
              <a:ext cx="1392" cy="624"/>
              <a:chOff x="2160" y="1680"/>
              <a:chExt cx="1392" cy="624"/>
            </a:xfrm>
          </p:grpSpPr>
          <p:sp>
            <p:nvSpPr>
              <p:cNvPr id="101382" name="Oval 6"/>
              <p:cNvSpPr>
                <a:spLocks noChangeArrowheads="1"/>
              </p:cNvSpPr>
              <p:nvPr/>
            </p:nvSpPr>
            <p:spPr bwMode="auto">
              <a:xfrm>
                <a:off x="2160" y="1824"/>
                <a:ext cx="336" cy="336"/>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383" name="Oval 7"/>
              <p:cNvSpPr>
                <a:spLocks noChangeArrowheads="1"/>
              </p:cNvSpPr>
              <p:nvPr/>
            </p:nvSpPr>
            <p:spPr bwMode="auto">
              <a:xfrm>
                <a:off x="2928" y="1680"/>
                <a:ext cx="624" cy="624"/>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384" name="Line 8"/>
              <p:cNvSpPr>
                <a:spLocks noChangeShapeType="1"/>
              </p:cNvSpPr>
              <p:nvPr/>
            </p:nvSpPr>
            <p:spPr bwMode="auto">
              <a:xfrm flipV="1">
                <a:off x="2304" y="1680"/>
                <a:ext cx="912"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385" name="Line 9"/>
              <p:cNvSpPr>
                <a:spLocks noChangeShapeType="1"/>
              </p:cNvSpPr>
              <p:nvPr/>
            </p:nvSpPr>
            <p:spPr bwMode="auto">
              <a:xfrm>
                <a:off x="2304" y="2160"/>
                <a:ext cx="912"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01386" name="Text Box 10"/>
            <p:cNvSpPr txBox="1">
              <a:spLocks noChangeArrowheads="1"/>
            </p:cNvSpPr>
            <p:nvPr/>
          </p:nvSpPr>
          <p:spPr bwMode="auto">
            <a:xfrm>
              <a:off x="1680" y="1632"/>
              <a:ext cx="3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N</a:t>
              </a:r>
              <a:r>
                <a:rPr lang="en-US" baseline="-25000"/>
                <a:t>1</a:t>
              </a:r>
            </a:p>
          </p:txBody>
        </p:sp>
        <p:sp>
          <p:nvSpPr>
            <p:cNvPr id="101387" name="Text Box 11"/>
            <p:cNvSpPr txBox="1">
              <a:spLocks noChangeArrowheads="1"/>
            </p:cNvSpPr>
            <p:nvPr/>
          </p:nvSpPr>
          <p:spPr bwMode="auto">
            <a:xfrm>
              <a:off x="3504" y="1536"/>
              <a:ext cx="3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N</a:t>
              </a:r>
              <a:r>
                <a:rPr lang="en-US" baseline="-25000"/>
                <a:t>2</a:t>
              </a:r>
            </a:p>
          </p:txBody>
        </p:sp>
      </p:grpSp>
      <p:sp>
        <p:nvSpPr>
          <p:cNvPr id="101388" name="Text Box 12"/>
          <p:cNvSpPr txBox="1">
            <a:spLocks noChangeArrowheads="1"/>
          </p:cNvSpPr>
          <p:nvPr/>
        </p:nvSpPr>
        <p:spPr bwMode="auto">
          <a:xfrm>
            <a:off x="228600" y="1295400"/>
            <a:ext cx="42418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dirty="0"/>
              <a:t>1.  Chain &amp; Belt</a:t>
            </a:r>
          </a:p>
          <a:p>
            <a:r>
              <a:rPr lang="en-US" dirty="0"/>
              <a:t>	Efficiency ~ 95% - 98%</a:t>
            </a:r>
          </a:p>
          <a:p>
            <a:r>
              <a:rPr lang="en-US" dirty="0"/>
              <a:t>	GR = N</a:t>
            </a:r>
            <a:r>
              <a:rPr lang="en-US" baseline="-25000" dirty="0"/>
              <a:t>2</a:t>
            </a:r>
            <a:r>
              <a:rPr lang="en-US" dirty="0"/>
              <a:t>/N</a:t>
            </a:r>
            <a:r>
              <a:rPr lang="en-US" baseline="-25000" dirty="0"/>
              <a:t>1</a:t>
            </a:r>
          </a:p>
        </p:txBody>
      </p:sp>
      <p:sp>
        <p:nvSpPr>
          <p:cNvPr id="101389" name="Oval 13"/>
          <p:cNvSpPr>
            <a:spLocks noChangeArrowheads="1"/>
          </p:cNvSpPr>
          <p:nvPr/>
        </p:nvSpPr>
        <p:spPr bwMode="auto">
          <a:xfrm>
            <a:off x="1371600" y="5486400"/>
            <a:ext cx="533400" cy="53340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390" name="Oval 14"/>
          <p:cNvSpPr>
            <a:spLocks noChangeArrowheads="1"/>
          </p:cNvSpPr>
          <p:nvPr/>
        </p:nvSpPr>
        <p:spPr bwMode="auto">
          <a:xfrm>
            <a:off x="1905000" y="5029200"/>
            <a:ext cx="1219200" cy="121920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391" name="Text Box 15"/>
          <p:cNvSpPr txBox="1">
            <a:spLocks noChangeArrowheads="1"/>
          </p:cNvSpPr>
          <p:nvPr/>
        </p:nvSpPr>
        <p:spPr bwMode="auto">
          <a:xfrm>
            <a:off x="3048000" y="5029200"/>
            <a:ext cx="60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N</a:t>
            </a:r>
            <a:r>
              <a:rPr lang="en-US" baseline="-25000"/>
              <a:t>2</a:t>
            </a:r>
          </a:p>
        </p:txBody>
      </p:sp>
      <p:sp>
        <p:nvSpPr>
          <p:cNvPr id="101392" name="Text Box 16"/>
          <p:cNvSpPr txBox="1">
            <a:spLocks noChangeArrowheads="1"/>
          </p:cNvSpPr>
          <p:nvPr/>
        </p:nvSpPr>
        <p:spPr bwMode="auto">
          <a:xfrm>
            <a:off x="762000" y="5257800"/>
            <a:ext cx="60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N</a:t>
            </a:r>
            <a:r>
              <a:rPr lang="en-US" baseline="-25000"/>
              <a:t>1</a:t>
            </a:r>
          </a:p>
        </p:txBody>
      </p:sp>
    </p:spTree>
  </p:cSld>
  <p:clrMapOvr>
    <a:masterClrMapping/>
  </p:clrMapOvr>
  <p:transition advTm="76766"/>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AutoShape 2"/>
          <p:cNvSpPr>
            <a:spLocks noChangeArrowheads="1"/>
          </p:cNvSpPr>
          <p:nvPr/>
        </p:nvSpPr>
        <p:spPr bwMode="auto">
          <a:xfrm rot="5370587">
            <a:off x="3695700" y="3619500"/>
            <a:ext cx="685800" cy="457200"/>
          </a:xfrm>
          <a:prstGeom prst="curvedDownArrow">
            <a:avLst>
              <a:gd name="adj1" fmla="val 30000"/>
              <a:gd name="adj2" fmla="val 60000"/>
              <a:gd name="adj3" fmla="val 33333"/>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403" name="Rectangle 3"/>
          <p:cNvSpPr>
            <a:spLocks noGrp="1" noChangeArrowheads="1"/>
          </p:cNvSpPr>
          <p:nvPr>
            <p:ph type="title"/>
          </p:nvPr>
        </p:nvSpPr>
        <p:spPr>
          <a:xfrm>
            <a:off x="685800" y="152400"/>
            <a:ext cx="7772400" cy="1143000"/>
          </a:xfrm>
        </p:spPr>
        <p:txBody>
          <a:bodyPr/>
          <a:lstStyle/>
          <a:p>
            <a:r>
              <a:rPr lang="en-US" b="1"/>
              <a:t>Types of Drive Mechanisms</a:t>
            </a:r>
          </a:p>
        </p:txBody>
      </p:sp>
      <p:sp>
        <p:nvSpPr>
          <p:cNvPr id="102404" name="Text Box 4"/>
          <p:cNvSpPr txBox="1">
            <a:spLocks noChangeArrowheads="1"/>
          </p:cNvSpPr>
          <p:nvPr/>
        </p:nvSpPr>
        <p:spPr bwMode="auto">
          <a:xfrm>
            <a:off x="2209800" y="1295400"/>
            <a:ext cx="42418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3.  Bevel Gears</a:t>
            </a:r>
          </a:p>
          <a:p>
            <a:r>
              <a:rPr lang="en-US"/>
              <a:t>	Efficiency ~ 90% - 95%</a:t>
            </a:r>
          </a:p>
          <a:p>
            <a:r>
              <a:rPr lang="en-US"/>
              <a:t>	GR = N</a:t>
            </a:r>
            <a:r>
              <a:rPr lang="en-US" baseline="-25000"/>
              <a:t>2</a:t>
            </a:r>
            <a:r>
              <a:rPr lang="en-US"/>
              <a:t>/N</a:t>
            </a:r>
            <a:r>
              <a:rPr lang="en-US" baseline="-25000"/>
              <a:t>1</a:t>
            </a:r>
          </a:p>
        </p:txBody>
      </p:sp>
      <p:grpSp>
        <p:nvGrpSpPr>
          <p:cNvPr id="102405" name="Group 5"/>
          <p:cNvGrpSpPr>
            <a:grpSpLocks/>
          </p:cNvGrpSpPr>
          <p:nvPr/>
        </p:nvGrpSpPr>
        <p:grpSpPr bwMode="auto">
          <a:xfrm>
            <a:off x="3048000" y="2605088"/>
            <a:ext cx="842963" cy="733425"/>
            <a:chOff x="1920" y="1641"/>
            <a:chExt cx="531" cy="462"/>
          </a:xfrm>
        </p:grpSpPr>
        <p:sp>
          <p:nvSpPr>
            <p:cNvPr id="102406" name="Line 6"/>
            <p:cNvSpPr>
              <a:spLocks noChangeShapeType="1"/>
            </p:cNvSpPr>
            <p:nvPr/>
          </p:nvSpPr>
          <p:spPr bwMode="auto">
            <a:xfrm>
              <a:off x="1920" y="1872"/>
              <a:ext cx="43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407" name="Line 7"/>
            <p:cNvSpPr>
              <a:spLocks noChangeShapeType="1"/>
            </p:cNvSpPr>
            <p:nvPr/>
          </p:nvSpPr>
          <p:spPr bwMode="auto">
            <a:xfrm>
              <a:off x="2352" y="1728"/>
              <a:ext cx="0" cy="2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408" name="Line 8"/>
            <p:cNvSpPr>
              <a:spLocks noChangeShapeType="1"/>
            </p:cNvSpPr>
            <p:nvPr/>
          </p:nvSpPr>
          <p:spPr bwMode="auto">
            <a:xfrm flipH="1">
              <a:off x="2256" y="1920"/>
              <a:ext cx="189" cy="18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409" name="Line 9"/>
            <p:cNvSpPr>
              <a:spLocks noChangeShapeType="1"/>
            </p:cNvSpPr>
            <p:nvPr/>
          </p:nvSpPr>
          <p:spPr bwMode="auto">
            <a:xfrm flipH="1" flipV="1">
              <a:off x="2262" y="1641"/>
              <a:ext cx="189" cy="18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2410" name="Group 10"/>
          <p:cNvGrpSpPr>
            <a:grpSpLocks/>
          </p:cNvGrpSpPr>
          <p:nvPr/>
        </p:nvGrpSpPr>
        <p:grpSpPr bwMode="auto">
          <a:xfrm rot="-5400000">
            <a:off x="3544095" y="3104356"/>
            <a:ext cx="842962" cy="733425"/>
            <a:chOff x="1920" y="1641"/>
            <a:chExt cx="531" cy="462"/>
          </a:xfrm>
        </p:grpSpPr>
        <p:sp>
          <p:nvSpPr>
            <p:cNvPr id="102411" name="Line 11"/>
            <p:cNvSpPr>
              <a:spLocks noChangeShapeType="1"/>
            </p:cNvSpPr>
            <p:nvPr/>
          </p:nvSpPr>
          <p:spPr bwMode="auto">
            <a:xfrm>
              <a:off x="1920" y="1872"/>
              <a:ext cx="43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412" name="Line 12"/>
            <p:cNvSpPr>
              <a:spLocks noChangeShapeType="1"/>
            </p:cNvSpPr>
            <p:nvPr/>
          </p:nvSpPr>
          <p:spPr bwMode="auto">
            <a:xfrm>
              <a:off x="2352" y="1728"/>
              <a:ext cx="0" cy="2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413" name="Line 13"/>
            <p:cNvSpPr>
              <a:spLocks noChangeShapeType="1"/>
            </p:cNvSpPr>
            <p:nvPr/>
          </p:nvSpPr>
          <p:spPr bwMode="auto">
            <a:xfrm flipH="1">
              <a:off x="2256" y="1920"/>
              <a:ext cx="189" cy="18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414" name="Line 14"/>
            <p:cNvSpPr>
              <a:spLocks noChangeShapeType="1"/>
            </p:cNvSpPr>
            <p:nvPr/>
          </p:nvSpPr>
          <p:spPr bwMode="auto">
            <a:xfrm flipH="1" flipV="1">
              <a:off x="2262" y="1641"/>
              <a:ext cx="189" cy="18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02415" name="AutoShape 15"/>
          <p:cNvSpPr>
            <a:spLocks noChangeArrowheads="1"/>
          </p:cNvSpPr>
          <p:nvPr/>
        </p:nvSpPr>
        <p:spPr bwMode="auto">
          <a:xfrm>
            <a:off x="2743200" y="2743200"/>
            <a:ext cx="685800" cy="457200"/>
          </a:xfrm>
          <a:prstGeom prst="curvedDownArrow">
            <a:avLst>
              <a:gd name="adj1" fmla="val 30000"/>
              <a:gd name="adj2" fmla="val 60000"/>
              <a:gd name="adj3" fmla="val 33333"/>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416" name="Text Box 16"/>
          <p:cNvSpPr txBox="1">
            <a:spLocks noChangeArrowheads="1"/>
          </p:cNvSpPr>
          <p:nvPr/>
        </p:nvSpPr>
        <p:spPr bwMode="auto">
          <a:xfrm>
            <a:off x="4343400" y="3048000"/>
            <a:ext cx="60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N</a:t>
            </a:r>
            <a:r>
              <a:rPr lang="en-US" baseline="-25000"/>
              <a:t>2</a:t>
            </a:r>
          </a:p>
        </p:txBody>
      </p:sp>
      <p:sp>
        <p:nvSpPr>
          <p:cNvPr id="102417" name="Text Box 17"/>
          <p:cNvSpPr txBox="1">
            <a:spLocks noChangeArrowheads="1"/>
          </p:cNvSpPr>
          <p:nvPr/>
        </p:nvSpPr>
        <p:spPr bwMode="auto">
          <a:xfrm>
            <a:off x="3810000" y="2438400"/>
            <a:ext cx="60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N</a:t>
            </a:r>
            <a:r>
              <a:rPr lang="en-US" baseline="-25000"/>
              <a:t>1</a:t>
            </a:r>
          </a:p>
        </p:txBody>
      </p:sp>
      <p:pic>
        <p:nvPicPr>
          <p:cNvPr id="102418" name="Picture 18" descr="Drive System Beveled Gears"/>
          <p:cNvPicPr>
            <a:picLocks noChangeAspect="1" noChangeArrowheads="1"/>
          </p:cNvPicPr>
          <p:nvPr/>
        </p:nvPicPr>
        <p:blipFill>
          <a:blip r:embed="rId2">
            <a:extLst>
              <a:ext uri="{28A0092B-C50C-407E-A947-70E740481C1C}">
                <a14:useLocalDpi xmlns:a14="http://schemas.microsoft.com/office/drawing/2010/main" val="0"/>
              </a:ext>
            </a:extLst>
          </a:blip>
          <a:srcRect l="36667" t="13333" r="25000" b="44444"/>
          <a:stretch>
            <a:fillRect/>
          </a:stretch>
        </p:blipFill>
        <p:spPr bwMode="auto">
          <a:xfrm>
            <a:off x="5257800" y="2209800"/>
            <a:ext cx="2514600" cy="20780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11187"/>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685800" y="152400"/>
            <a:ext cx="7772400" cy="762000"/>
          </a:xfrm>
        </p:spPr>
        <p:txBody>
          <a:bodyPr/>
          <a:lstStyle/>
          <a:p>
            <a:r>
              <a:rPr lang="en-US" b="1"/>
              <a:t>Types of Drive Mechanisms</a:t>
            </a:r>
          </a:p>
        </p:txBody>
      </p:sp>
      <p:sp>
        <p:nvSpPr>
          <p:cNvPr id="103427" name="Text Box 3"/>
          <p:cNvSpPr txBox="1">
            <a:spLocks noChangeArrowheads="1"/>
          </p:cNvSpPr>
          <p:nvPr/>
        </p:nvSpPr>
        <p:spPr bwMode="auto">
          <a:xfrm>
            <a:off x="1828800" y="990600"/>
            <a:ext cx="5162550"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t>4.  Worm Gears</a:t>
            </a:r>
          </a:p>
          <a:p>
            <a:r>
              <a:rPr lang="en-US"/>
              <a:t>	Efficiency ~ 40% - 70%</a:t>
            </a:r>
          </a:p>
          <a:p>
            <a:r>
              <a:rPr lang="en-US"/>
              <a:t>		# Teeth on Worm Gear</a:t>
            </a:r>
            <a:endParaRPr lang="en-US" u="sng"/>
          </a:p>
          <a:p>
            <a:r>
              <a:rPr lang="en-US"/>
              <a:t>	GR =	-------------------------------</a:t>
            </a:r>
          </a:p>
          <a:p>
            <a:r>
              <a:rPr lang="en-US"/>
              <a:t>	         	# of Threads on worm</a:t>
            </a:r>
          </a:p>
        </p:txBody>
      </p:sp>
      <p:pic>
        <p:nvPicPr>
          <p:cNvPr id="103428" name="Picture 4"/>
          <p:cNvPicPr>
            <a:picLocks noChangeAspect="1" noChangeArrowheads="1"/>
          </p:cNvPicPr>
          <p:nvPr/>
        </p:nvPicPr>
        <p:blipFill>
          <a:blip r:embed="rId2">
            <a:extLst>
              <a:ext uri="{28A0092B-C50C-407E-A947-70E740481C1C}">
                <a14:useLocalDpi xmlns:a14="http://schemas.microsoft.com/office/drawing/2010/main" val="0"/>
              </a:ext>
            </a:extLst>
          </a:blip>
          <a:srcRect l="41406" t="23958" r="20313" b="13542"/>
          <a:stretch>
            <a:fillRect/>
          </a:stretch>
        </p:blipFill>
        <p:spPr bwMode="auto">
          <a:xfrm>
            <a:off x="3276600" y="3048000"/>
            <a:ext cx="2738438"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3429" name="AutoShape 5"/>
          <p:cNvSpPr>
            <a:spLocks/>
          </p:cNvSpPr>
          <p:nvPr/>
        </p:nvSpPr>
        <p:spPr bwMode="auto">
          <a:xfrm>
            <a:off x="838200" y="4953000"/>
            <a:ext cx="1473200" cy="406400"/>
          </a:xfrm>
          <a:prstGeom prst="borderCallout2">
            <a:avLst>
              <a:gd name="adj1" fmla="val 28125"/>
              <a:gd name="adj2" fmla="val 105171"/>
              <a:gd name="adj3" fmla="val 28125"/>
              <a:gd name="adj4" fmla="val 138792"/>
              <a:gd name="adj5" fmla="val -16796"/>
              <a:gd name="adj6" fmla="val 173278"/>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000"/>
              <a:t>Worm gear</a:t>
            </a:r>
            <a:endParaRPr lang="en-US"/>
          </a:p>
        </p:txBody>
      </p:sp>
      <p:sp>
        <p:nvSpPr>
          <p:cNvPr id="103430" name="AutoShape 6"/>
          <p:cNvSpPr>
            <a:spLocks/>
          </p:cNvSpPr>
          <p:nvPr/>
        </p:nvSpPr>
        <p:spPr bwMode="auto">
          <a:xfrm>
            <a:off x="6781800" y="4038600"/>
            <a:ext cx="914400" cy="406400"/>
          </a:xfrm>
          <a:prstGeom prst="borderCallout2">
            <a:avLst>
              <a:gd name="adj1" fmla="val 28125"/>
              <a:gd name="adj2" fmla="val -8333"/>
              <a:gd name="adj3" fmla="val 28125"/>
              <a:gd name="adj4" fmla="val -105037"/>
              <a:gd name="adj5" fmla="val -135546"/>
              <a:gd name="adj6" fmla="val -204167"/>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000"/>
              <a:t>Worm</a:t>
            </a:r>
            <a:endParaRPr lang="en-US"/>
          </a:p>
        </p:txBody>
      </p:sp>
    </p:spTree>
  </p:cSld>
  <p:clrMapOvr>
    <a:masterClrMapping/>
  </p:clrMapOvr>
  <p:transition advTm="3594"/>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3"/>
          <p:cNvSpPr txBox="1">
            <a:spLocks noChangeArrowheads="1"/>
          </p:cNvSpPr>
          <p:nvPr/>
        </p:nvSpPr>
        <p:spPr bwMode="auto">
          <a:xfrm>
            <a:off x="762000" y="1828800"/>
            <a:ext cx="8058488"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457200" indent="-457200">
              <a:defRPr sz="2400">
                <a:solidFill>
                  <a:schemeClr val="tx1"/>
                </a:solidFill>
                <a:latin typeface="Times New Roman" pitchFamily="18" charset="0"/>
              </a:defRPr>
            </a:lvl1pPr>
            <a:lvl2pPr marL="914400" indent="-457200">
              <a:defRPr sz="2400">
                <a:solidFill>
                  <a:schemeClr val="tx1"/>
                </a:solidFill>
                <a:latin typeface="Times New Roman" pitchFamily="18" charset="0"/>
              </a:defRPr>
            </a:lvl2pPr>
            <a:lvl3pPr marL="1371600" indent="-457200">
              <a:defRPr sz="2400">
                <a:solidFill>
                  <a:schemeClr val="tx1"/>
                </a:solidFill>
                <a:latin typeface="Times New Roman" pitchFamily="18" charset="0"/>
              </a:defRPr>
            </a:lvl3pPr>
            <a:lvl4pPr marL="1828800" indent="-457200">
              <a:defRPr sz="2400">
                <a:solidFill>
                  <a:schemeClr val="tx1"/>
                </a:solidFill>
                <a:latin typeface="Times New Roman" pitchFamily="18" charset="0"/>
              </a:defRPr>
            </a:lvl4pPr>
            <a:lvl5pPr marL="2286000" indent="-457200">
              <a:defRPr sz="2400">
                <a:solidFill>
                  <a:schemeClr val="tx1"/>
                </a:solidFill>
                <a:latin typeface="Times New Roman" pitchFamily="18" charset="0"/>
              </a:defRPr>
            </a:lvl5pPr>
            <a:lvl6pPr marL="2743200" indent="-457200" eaLnBrk="0" fontAlgn="base" hangingPunct="0">
              <a:spcBef>
                <a:spcPct val="0"/>
              </a:spcBef>
              <a:spcAft>
                <a:spcPct val="0"/>
              </a:spcAft>
              <a:defRPr sz="2400">
                <a:solidFill>
                  <a:schemeClr val="tx1"/>
                </a:solidFill>
                <a:latin typeface="Times New Roman" pitchFamily="18" charset="0"/>
              </a:defRPr>
            </a:lvl6pPr>
            <a:lvl7pPr marL="3200400" indent="-457200" eaLnBrk="0" fontAlgn="base" hangingPunct="0">
              <a:spcBef>
                <a:spcPct val="0"/>
              </a:spcBef>
              <a:spcAft>
                <a:spcPct val="0"/>
              </a:spcAft>
              <a:defRPr sz="2400">
                <a:solidFill>
                  <a:schemeClr val="tx1"/>
                </a:solidFill>
                <a:latin typeface="Times New Roman" pitchFamily="18" charset="0"/>
              </a:defRPr>
            </a:lvl7pPr>
            <a:lvl8pPr marL="3657600" indent="-457200" eaLnBrk="0" fontAlgn="base" hangingPunct="0">
              <a:spcBef>
                <a:spcPct val="0"/>
              </a:spcBef>
              <a:spcAft>
                <a:spcPct val="0"/>
              </a:spcAft>
              <a:defRPr sz="2400">
                <a:solidFill>
                  <a:schemeClr val="tx1"/>
                </a:solidFill>
                <a:latin typeface="Times New Roman" pitchFamily="18" charset="0"/>
              </a:defRPr>
            </a:lvl8pPr>
            <a:lvl9pPr marL="4114800" indent="-457200" eaLnBrk="0" fontAlgn="base" hangingPunct="0">
              <a:spcBef>
                <a:spcPct val="0"/>
              </a:spcBef>
              <a:spcAft>
                <a:spcPct val="0"/>
              </a:spcAft>
              <a:defRPr sz="2400">
                <a:solidFill>
                  <a:schemeClr val="tx1"/>
                </a:solidFill>
                <a:latin typeface="Times New Roman" pitchFamily="18" charset="0"/>
              </a:defRPr>
            </a:lvl9pPr>
          </a:lstStyle>
          <a:p>
            <a:pPr marL="0" indent="0">
              <a:lnSpc>
                <a:spcPct val="150000"/>
              </a:lnSpc>
            </a:pPr>
            <a:r>
              <a:rPr lang="en-US" b="1" i="1" dirty="0" smtClean="0">
                <a:solidFill>
                  <a:schemeClr val="accent2"/>
                </a:solidFill>
                <a:latin typeface="Arial" charset="0"/>
              </a:rPr>
              <a:t>Useful Tools:</a:t>
            </a:r>
          </a:p>
          <a:p>
            <a:pPr marL="0" indent="0">
              <a:lnSpc>
                <a:spcPct val="150000"/>
              </a:lnSpc>
            </a:pPr>
            <a:r>
              <a:rPr lang="en-US" dirty="0" smtClean="0">
                <a:solidFill>
                  <a:srgbClr val="FF0000"/>
                </a:solidFill>
                <a:latin typeface="Arial" charset="0"/>
              </a:rPr>
              <a:t>John V-</a:t>
            </a:r>
            <a:r>
              <a:rPr lang="en-US" dirty="0" err="1" smtClean="0">
                <a:solidFill>
                  <a:srgbClr val="FF0000"/>
                </a:solidFill>
                <a:latin typeface="Arial" charset="0"/>
              </a:rPr>
              <a:t>Neun’s</a:t>
            </a:r>
            <a:r>
              <a:rPr lang="en-US" dirty="0" smtClean="0">
                <a:solidFill>
                  <a:srgbClr val="FF0000"/>
                </a:solidFill>
                <a:latin typeface="Arial" charset="0"/>
              </a:rPr>
              <a:t> Mechanical Design Calculator – CD Media</a:t>
            </a:r>
          </a:p>
          <a:p>
            <a:pPr marL="0" indent="0">
              <a:lnSpc>
                <a:spcPct val="150000"/>
              </a:lnSpc>
            </a:pPr>
            <a:r>
              <a:rPr lang="en-US" dirty="0" smtClean="0">
                <a:latin typeface="Arial" charset="0"/>
              </a:rPr>
              <a:t>	Must have for any FRC design &amp; engineering</a:t>
            </a:r>
          </a:p>
          <a:p>
            <a:pPr marL="0" indent="0">
              <a:lnSpc>
                <a:spcPct val="150000"/>
              </a:lnSpc>
            </a:pPr>
            <a:r>
              <a:rPr lang="en-US" dirty="0">
                <a:latin typeface="Arial" charset="0"/>
              </a:rPr>
              <a:t>	</a:t>
            </a:r>
            <a:r>
              <a:rPr lang="en-US" dirty="0" smtClean="0">
                <a:latin typeface="Arial" charset="0"/>
              </a:rPr>
              <a:t>Easy way to show students the tradeoffs</a:t>
            </a:r>
            <a:endParaRPr lang="en-US" dirty="0">
              <a:latin typeface="Arial" charset="0"/>
            </a:endParaRPr>
          </a:p>
          <a:p>
            <a:pPr marL="0" indent="0">
              <a:lnSpc>
                <a:spcPct val="150000"/>
              </a:lnSpc>
            </a:pPr>
            <a:endParaRPr lang="en-US" dirty="0" smtClean="0">
              <a:latin typeface="Arial" charset="0"/>
            </a:endParaRPr>
          </a:p>
          <a:p>
            <a:pPr marL="0" indent="0">
              <a:lnSpc>
                <a:spcPct val="150000"/>
              </a:lnSpc>
            </a:pPr>
            <a:r>
              <a:rPr lang="en-US" dirty="0" smtClean="0">
                <a:latin typeface="Arial" charset="0"/>
              </a:rPr>
              <a:t>Just Posted – </a:t>
            </a:r>
            <a:r>
              <a:rPr lang="en-US" dirty="0" smtClean="0">
                <a:solidFill>
                  <a:srgbClr val="FF0000"/>
                </a:solidFill>
                <a:latin typeface="Arial" charset="0"/>
              </a:rPr>
              <a:t>FRC Useful Calculations – CD Media</a:t>
            </a:r>
          </a:p>
          <a:p>
            <a:pPr marL="0" indent="0">
              <a:lnSpc>
                <a:spcPct val="150000"/>
              </a:lnSpc>
            </a:pPr>
            <a:r>
              <a:rPr lang="en-US" dirty="0">
                <a:solidFill>
                  <a:srgbClr val="FF0000"/>
                </a:solidFill>
                <a:latin typeface="Arial" charset="0"/>
              </a:rPr>
              <a:t>	</a:t>
            </a:r>
            <a:r>
              <a:rPr lang="en-US" dirty="0" smtClean="0">
                <a:latin typeface="Arial" charset="0"/>
              </a:rPr>
              <a:t>Chain Length, Pneumatic Storage, Motor Combos</a:t>
            </a:r>
            <a:endParaRPr lang="en-US" dirty="0">
              <a:solidFill>
                <a:srgbClr val="FF0000"/>
              </a:solidFill>
              <a:latin typeface="Arial" charset="0"/>
            </a:endParaRPr>
          </a:p>
        </p:txBody>
      </p:sp>
      <p:sp>
        <p:nvSpPr>
          <p:cNvPr id="7" name="Rectangle 2"/>
          <p:cNvSpPr txBox="1">
            <a:spLocks noChangeArrowheads="1"/>
          </p:cNvSpPr>
          <p:nvPr/>
        </p:nvSpPr>
        <p:spPr bwMode="auto">
          <a:xfrm>
            <a:off x="152400" y="533400"/>
            <a:ext cx="8382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charset="0"/>
              </a:defRPr>
            </a:lvl2pPr>
            <a:lvl3pPr algn="ctr" rtl="0" eaLnBrk="0" fontAlgn="base" hangingPunct="0">
              <a:spcBef>
                <a:spcPct val="0"/>
              </a:spcBef>
              <a:spcAft>
                <a:spcPct val="0"/>
              </a:spcAft>
              <a:defRPr sz="3600">
                <a:solidFill>
                  <a:schemeClr val="tx2"/>
                </a:solidFill>
                <a:latin typeface="Arial" charset="0"/>
              </a:defRPr>
            </a:lvl3pPr>
            <a:lvl4pPr algn="ctr" rtl="0" eaLnBrk="0" fontAlgn="base" hangingPunct="0">
              <a:spcBef>
                <a:spcPct val="0"/>
              </a:spcBef>
              <a:spcAft>
                <a:spcPct val="0"/>
              </a:spcAft>
              <a:defRPr sz="3600">
                <a:solidFill>
                  <a:schemeClr val="tx2"/>
                </a:solidFill>
                <a:latin typeface="Arial" charset="0"/>
              </a:defRPr>
            </a:lvl4pPr>
            <a:lvl5pPr algn="ctr" rtl="0" eaLnBrk="0" fontAlgn="base" hangingPunct="0">
              <a:spcBef>
                <a:spcPct val="0"/>
              </a:spcBef>
              <a:spcAft>
                <a:spcPct val="0"/>
              </a:spcAft>
              <a:defRPr sz="3600">
                <a:solidFill>
                  <a:schemeClr val="tx2"/>
                </a:solidFill>
                <a:latin typeface="Arial" charset="0"/>
              </a:defRPr>
            </a:lvl5pPr>
            <a:lvl6pPr marL="457200" algn="ctr" rtl="0" eaLnBrk="0" fontAlgn="base" hangingPunct="0">
              <a:spcBef>
                <a:spcPct val="0"/>
              </a:spcBef>
              <a:spcAft>
                <a:spcPct val="0"/>
              </a:spcAft>
              <a:defRPr sz="3600">
                <a:solidFill>
                  <a:schemeClr val="tx2"/>
                </a:solidFill>
                <a:latin typeface="Arial" charset="0"/>
              </a:defRPr>
            </a:lvl6pPr>
            <a:lvl7pPr marL="914400" algn="ctr" rtl="0" eaLnBrk="0" fontAlgn="base" hangingPunct="0">
              <a:spcBef>
                <a:spcPct val="0"/>
              </a:spcBef>
              <a:spcAft>
                <a:spcPct val="0"/>
              </a:spcAft>
              <a:defRPr sz="3600">
                <a:solidFill>
                  <a:schemeClr val="tx2"/>
                </a:solidFill>
                <a:latin typeface="Arial" charset="0"/>
              </a:defRPr>
            </a:lvl7pPr>
            <a:lvl8pPr marL="1371600" algn="ctr" rtl="0" eaLnBrk="0" fontAlgn="base" hangingPunct="0">
              <a:spcBef>
                <a:spcPct val="0"/>
              </a:spcBef>
              <a:spcAft>
                <a:spcPct val="0"/>
              </a:spcAft>
              <a:defRPr sz="3600">
                <a:solidFill>
                  <a:schemeClr val="tx2"/>
                </a:solidFill>
                <a:latin typeface="Arial" charset="0"/>
              </a:defRPr>
            </a:lvl8pPr>
            <a:lvl9pPr marL="1828800" algn="ctr" rtl="0" eaLnBrk="0" fontAlgn="base" hangingPunct="0">
              <a:spcBef>
                <a:spcPct val="0"/>
              </a:spcBef>
              <a:spcAft>
                <a:spcPct val="0"/>
              </a:spcAft>
              <a:defRPr sz="3600">
                <a:solidFill>
                  <a:schemeClr val="tx2"/>
                </a:solidFill>
                <a:latin typeface="Arial" charset="0"/>
              </a:defRPr>
            </a:lvl9pPr>
          </a:lstStyle>
          <a:p>
            <a:r>
              <a:rPr lang="en-US" b="1" kern="0" dirty="0" smtClean="0"/>
              <a:t>Helpful Tools, Constants, &amp; Formulas</a:t>
            </a:r>
            <a:endParaRPr lang="en-US" b="1" kern="0" dirty="0"/>
          </a:p>
        </p:txBody>
      </p:sp>
    </p:spTree>
    <p:extLst>
      <p:ext uri="{BB962C8B-B14F-4D97-AF65-F5344CB8AC3E}">
        <p14:creationId xmlns:p14="http://schemas.microsoft.com/office/powerpoint/2010/main" val="3686650739"/>
      </p:ext>
    </p:extLst>
  </p:cSld>
  <p:clrMapOvr>
    <a:masterClrMapping/>
  </p:clrMapOvr>
  <p:transition advTm="7325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9248" t="6464" r="34555" b="28298"/>
          <a:stretch/>
        </p:blipFill>
        <p:spPr bwMode="auto">
          <a:xfrm>
            <a:off x="2168879" y="1803400"/>
            <a:ext cx="3282241" cy="33147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4450" name="Rectangle 2"/>
          <p:cNvSpPr>
            <a:spLocks noGrp="1" noChangeArrowheads="1"/>
          </p:cNvSpPr>
          <p:nvPr>
            <p:ph type="title"/>
          </p:nvPr>
        </p:nvSpPr>
        <p:spPr>
          <a:xfrm>
            <a:off x="685800" y="152400"/>
            <a:ext cx="7772400" cy="838200"/>
          </a:xfrm>
        </p:spPr>
        <p:txBody>
          <a:bodyPr/>
          <a:lstStyle/>
          <a:p>
            <a:r>
              <a:rPr lang="en-US" b="1"/>
              <a:t>Types of Drive Mechanisms</a:t>
            </a:r>
          </a:p>
        </p:txBody>
      </p:sp>
      <p:sp>
        <p:nvSpPr>
          <p:cNvPr id="104451" name="Text Box 3"/>
          <p:cNvSpPr txBox="1">
            <a:spLocks noChangeArrowheads="1"/>
          </p:cNvSpPr>
          <p:nvPr/>
        </p:nvSpPr>
        <p:spPr bwMode="auto">
          <a:xfrm>
            <a:off x="1828800" y="990600"/>
            <a:ext cx="51625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t>5.  Planetary Gears</a:t>
            </a:r>
          </a:p>
          <a:p>
            <a:r>
              <a:rPr lang="en-US"/>
              <a:t>	   Efficiency ~ 80% - 90%</a:t>
            </a:r>
          </a:p>
        </p:txBody>
      </p:sp>
      <p:sp>
        <p:nvSpPr>
          <p:cNvPr id="104457" name="AutoShape 9"/>
          <p:cNvSpPr>
            <a:spLocks/>
          </p:cNvSpPr>
          <p:nvPr/>
        </p:nvSpPr>
        <p:spPr bwMode="auto">
          <a:xfrm>
            <a:off x="406400" y="3816350"/>
            <a:ext cx="1447800" cy="609600"/>
          </a:xfrm>
          <a:prstGeom prst="callout2">
            <a:avLst>
              <a:gd name="adj1" fmla="val 48699"/>
              <a:gd name="adj2" fmla="val 101976"/>
              <a:gd name="adj3" fmla="val 54949"/>
              <a:gd name="adj4" fmla="val 153288"/>
              <a:gd name="adj5" fmla="val -24217"/>
              <a:gd name="adj6" fmla="val 217981"/>
            </a:avLst>
          </a:prstGeom>
          <a:noFill/>
          <a:ln w="57150">
            <a:solidFill>
              <a:srgbClr val="FF0000"/>
            </a:solidFill>
            <a:miter lim="800000"/>
            <a:headEnd/>
            <a:tailEnd type="triangle" w="sm" len="med"/>
          </a:ln>
          <a:extLst>
            <a:ext uri="{909E8E84-426E-40DD-AFC4-6F175D3DCCD1}">
              <a14:hiddenFill xmlns:a14="http://schemas.microsoft.com/office/drawing/2010/main">
                <a:solidFill>
                  <a:srgbClr val="FFFFFF"/>
                </a:solidFill>
              </a14:hiddenFill>
            </a:ext>
          </a:extLst>
        </p:spPr>
        <p:txBody>
          <a:bodyPr/>
          <a:lstStyle/>
          <a:p>
            <a:r>
              <a:rPr lang="en-US" sz="1800" dirty="0">
                <a:latin typeface="Times New Roman" pitchFamily="18" charset="0"/>
              </a:rPr>
              <a:t>SUN GEAR</a:t>
            </a:r>
          </a:p>
          <a:p>
            <a:r>
              <a:rPr lang="en-US" sz="1800" dirty="0">
                <a:latin typeface="Times New Roman" pitchFamily="18" charset="0"/>
              </a:rPr>
              <a:t>(INPUT)</a:t>
            </a:r>
          </a:p>
        </p:txBody>
      </p:sp>
      <p:sp>
        <p:nvSpPr>
          <p:cNvPr id="104458" name="AutoShape 10"/>
          <p:cNvSpPr>
            <a:spLocks/>
          </p:cNvSpPr>
          <p:nvPr/>
        </p:nvSpPr>
        <p:spPr bwMode="auto">
          <a:xfrm>
            <a:off x="5867400" y="1828800"/>
            <a:ext cx="1749425" cy="685800"/>
          </a:xfrm>
          <a:prstGeom prst="callout2">
            <a:avLst>
              <a:gd name="adj1" fmla="val 17361"/>
              <a:gd name="adj2" fmla="val -4176"/>
              <a:gd name="adj3" fmla="val 17361"/>
              <a:gd name="adj4" fmla="val -38838"/>
              <a:gd name="adj5" fmla="val 128935"/>
              <a:gd name="adj6" fmla="val -74046"/>
            </a:avLst>
          </a:prstGeom>
          <a:noFill/>
          <a:ln w="57150">
            <a:solidFill>
              <a:srgbClr val="FF0000"/>
            </a:solidFill>
            <a:miter lim="800000"/>
            <a:headEnd/>
            <a:tailEnd type="triangle" w="sm" len="med"/>
          </a:ln>
          <a:extLst>
            <a:ext uri="{909E8E84-426E-40DD-AFC4-6F175D3DCCD1}">
              <a14:hiddenFill xmlns:a14="http://schemas.microsoft.com/office/drawing/2010/main">
                <a:solidFill>
                  <a:srgbClr val="FFFFFF"/>
                </a:solidFill>
              </a14:hiddenFill>
            </a:ext>
          </a:extLst>
        </p:spPr>
        <p:txBody>
          <a:bodyPr/>
          <a:lstStyle/>
          <a:p>
            <a:r>
              <a:rPr lang="en-US" sz="1800" dirty="0">
                <a:latin typeface="Times New Roman" pitchFamily="18" charset="0"/>
              </a:rPr>
              <a:t>RING GEAR</a:t>
            </a:r>
          </a:p>
          <a:p>
            <a:r>
              <a:rPr lang="en-US" sz="1800" dirty="0">
                <a:latin typeface="Times New Roman" pitchFamily="18" charset="0"/>
              </a:rPr>
              <a:t>(FIXED)</a:t>
            </a:r>
          </a:p>
        </p:txBody>
      </p:sp>
      <p:sp>
        <p:nvSpPr>
          <p:cNvPr id="104459" name="AutoShape 11"/>
          <p:cNvSpPr>
            <a:spLocks/>
          </p:cNvSpPr>
          <p:nvPr/>
        </p:nvSpPr>
        <p:spPr bwMode="auto">
          <a:xfrm>
            <a:off x="6248400" y="3352800"/>
            <a:ext cx="1901825" cy="447675"/>
          </a:xfrm>
          <a:prstGeom prst="callout2">
            <a:avLst>
              <a:gd name="adj1" fmla="val 26597"/>
              <a:gd name="adj2" fmla="val -3838"/>
              <a:gd name="adj3" fmla="val 26597"/>
              <a:gd name="adj4" fmla="val -18028"/>
              <a:gd name="adj5" fmla="val 74116"/>
              <a:gd name="adj6" fmla="val -100502"/>
            </a:avLst>
          </a:prstGeom>
          <a:noFill/>
          <a:ln w="57150">
            <a:solidFill>
              <a:srgbClr val="FF0000"/>
            </a:solidFill>
            <a:miter lim="800000"/>
            <a:headEnd/>
            <a:tailEnd type="triangle" w="sm" len="med"/>
          </a:ln>
          <a:extLst>
            <a:ext uri="{909E8E84-426E-40DD-AFC4-6F175D3DCCD1}">
              <a14:hiddenFill xmlns:a14="http://schemas.microsoft.com/office/drawing/2010/main">
                <a:solidFill>
                  <a:srgbClr val="FFFFFF"/>
                </a:solidFill>
              </a14:hiddenFill>
            </a:ext>
          </a:extLst>
        </p:spPr>
        <p:txBody>
          <a:bodyPr/>
          <a:lstStyle/>
          <a:p>
            <a:r>
              <a:rPr lang="en-US" sz="1800" dirty="0">
                <a:latin typeface="Times New Roman" pitchFamily="18" charset="0"/>
              </a:rPr>
              <a:t>PLANET GEAR</a:t>
            </a:r>
          </a:p>
        </p:txBody>
      </p:sp>
      <p:sp>
        <p:nvSpPr>
          <p:cNvPr id="104460" name="AutoShape 12"/>
          <p:cNvSpPr>
            <a:spLocks/>
          </p:cNvSpPr>
          <p:nvPr/>
        </p:nvSpPr>
        <p:spPr bwMode="auto">
          <a:xfrm>
            <a:off x="304800" y="1917700"/>
            <a:ext cx="1295400" cy="685800"/>
          </a:xfrm>
          <a:prstGeom prst="callout2">
            <a:avLst>
              <a:gd name="adj1" fmla="val 17361"/>
              <a:gd name="adj2" fmla="val 105639"/>
              <a:gd name="adj3" fmla="val 17361"/>
              <a:gd name="adj4" fmla="val 115074"/>
              <a:gd name="adj5" fmla="val 197917"/>
              <a:gd name="adj6" fmla="val 192403"/>
            </a:avLst>
          </a:prstGeom>
          <a:noFill/>
          <a:ln w="57150">
            <a:solidFill>
              <a:srgbClr val="FF0000"/>
            </a:solidFill>
            <a:miter lim="800000"/>
            <a:headEnd/>
            <a:tailEnd type="triangle" w="sm" len="med"/>
          </a:ln>
          <a:extLst>
            <a:ext uri="{909E8E84-426E-40DD-AFC4-6F175D3DCCD1}">
              <a14:hiddenFill xmlns:a14="http://schemas.microsoft.com/office/drawing/2010/main">
                <a:solidFill>
                  <a:srgbClr val="FFFFFF"/>
                </a:solidFill>
              </a14:hiddenFill>
            </a:ext>
          </a:extLst>
        </p:spPr>
        <p:txBody>
          <a:bodyPr/>
          <a:lstStyle/>
          <a:p>
            <a:r>
              <a:rPr lang="en-US" sz="1800" dirty="0">
                <a:latin typeface="Times New Roman" pitchFamily="18" charset="0"/>
              </a:rPr>
              <a:t>CARRIER</a:t>
            </a:r>
          </a:p>
          <a:p>
            <a:r>
              <a:rPr lang="en-US" sz="1800" dirty="0">
                <a:latin typeface="Times New Roman" pitchFamily="18" charset="0"/>
              </a:rPr>
              <a:t>(OUTPUT)</a:t>
            </a:r>
          </a:p>
        </p:txBody>
      </p:sp>
      <p:sp>
        <p:nvSpPr>
          <p:cNvPr id="104462" name="Text Box 14"/>
          <p:cNvSpPr txBox="1">
            <a:spLocks noChangeArrowheads="1"/>
          </p:cNvSpPr>
          <p:nvPr/>
        </p:nvSpPr>
        <p:spPr bwMode="auto">
          <a:xfrm>
            <a:off x="2514600" y="5257800"/>
            <a:ext cx="25908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t>	N</a:t>
            </a:r>
            <a:r>
              <a:rPr lang="en-US" baseline="-25000"/>
              <a:t>ring</a:t>
            </a:r>
          </a:p>
          <a:p>
            <a:r>
              <a:rPr lang="en-US"/>
              <a:t>GR =	------- + 1</a:t>
            </a:r>
          </a:p>
          <a:p>
            <a:r>
              <a:rPr lang="en-US"/>
              <a:t>	N</a:t>
            </a:r>
            <a:r>
              <a:rPr lang="en-US" baseline="-25000"/>
              <a:t>sun</a:t>
            </a:r>
          </a:p>
        </p:txBody>
      </p:sp>
    </p:spTree>
  </p:cSld>
  <p:clrMapOvr>
    <a:masterClrMapping/>
  </p:clrMapOvr>
  <p:transition advTm="49485"/>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687" t="17589" r="19370" b="21983"/>
          <a:stretch/>
        </p:blipFill>
        <p:spPr bwMode="auto">
          <a:xfrm>
            <a:off x="1282700" y="2398018"/>
            <a:ext cx="6019800" cy="32790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1378" name="Rectangle 2"/>
          <p:cNvSpPr>
            <a:spLocks noGrp="1" noChangeArrowheads="1"/>
          </p:cNvSpPr>
          <p:nvPr>
            <p:ph type="title"/>
          </p:nvPr>
        </p:nvSpPr>
        <p:spPr>
          <a:xfrm>
            <a:off x="685800" y="152400"/>
            <a:ext cx="7772400" cy="1143000"/>
          </a:xfrm>
        </p:spPr>
        <p:txBody>
          <a:bodyPr/>
          <a:lstStyle/>
          <a:p>
            <a:r>
              <a:rPr lang="en-US" b="1" dirty="0" smtClean="0"/>
              <a:t>Chain is Great … but Tensioning?</a:t>
            </a:r>
            <a:endParaRPr lang="en-US" b="1" dirty="0"/>
          </a:p>
        </p:txBody>
      </p:sp>
      <p:sp>
        <p:nvSpPr>
          <p:cNvPr id="101388" name="Text Box 12"/>
          <p:cNvSpPr txBox="1">
            <a:spLocks noChangeArrowheads="1"/>
          </p:cNvSpPr>
          <p:nvPr/>
        </p:nvSpPr>
        <p:spPr bwMode="auto">
          <a:xfrm>
            <a:off x="228600" y="1295400"/>
            <a:ext cx="6305316"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dirty="0" smtClean="0"/>
              <a:t>I dislike Tensioners, so I avoid them … How?</a:t>
            </a:r>
            <a:endParaRPr lang="en-US" baseline="-25000" dirty="0" smtClean="0"/>
          </a:p>
          <a:p>
            <a:endParaRPr lang="en-US" baseline="-25000" dirty="0"/>
          </a:p>
          <a:p>
            <a:r>
              <a:rPr lang="en-US" dirty="0" smtClean="0"/>
              <a:t>Carefully selected center distance …</a:t>
            </a:r>
          </a:p>
        </p:txBody>
      </p:sp>
      <p:sp>
        <p:nvSpPr>
          <p:cNvPr id="3" name="TextBox 2"/>
          <p:cNvSpPr txBox="1"/>
          <p:nvPr/>
        </p:nvSpPr>
        <p:spPr>
          <a:xfrm>
            <a:off x="838200" y="4800600"/>
            <a:ext cx="612668" cy="461665"/>
          </a:xfrm>
          <a:prstGeom prst="rect">
            <a:avLst/>
          </a:prstGeom>
          <a:noFill/>
        </p:spPr>
        <p:txBody>
          <a:bodyPr wrap="none" rtlCol="0">
            <a:spAutoFit/>
          </a:bodyPr>
          <a:lstStyle/>
          <a:p>
            <a:r>
              <a:rPr lang="en-US" dirty="0" smtClean="0">
                <a:solidFill>
                  <a:srgbClr val="FF0000"/>
                </a:solidFill>
              </a:rPr>
              <a:t>16t</a:t>
            </a:r>
            <a:endParaRPr lang="en-US" dirty="0">
              <a:solidFill>
                <a:srgbClr val="FF0000"/>
              </a:solidFill>
            </a:endParaRPr>
          </a:p>
        </p:txBody>
      </p:sp>
      <p:cxnSp>
        <p:nvCxnSpPr>
          <p:cNvPr id="5" name="Straight Arrow Connector 4"/>
          <p:cNvCxnSpPr/>
          <p:nvPr/>
        </p:nvCxnSpPr>
        <p:spPr bwMode="auto">
          <a:xfrm flipV="1">
            <a:off x="1450868" y="4495800"/>
            <a:ext cx="1368532" cy="535632"/>
          </a:xfrm>
          <a:prstGeom prst="straightConnector1">
            <a:avLst/>
          </a:prstGeom>
          <a:solidFill>
            <a:schemeClr val="accent1"/>
          </a:solidFill>
          <a:ln w="5715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p:cNvSpPr txBox="1"/>
          <p:nvPr/>
        </p:nvSpPr>
        <p:spPr>
          <a:xfrm>
            <a:off x="7124700" y="5788967"/>
            <a:ext cx="612668" cy="461665"/>
          </a:xfrm>
          <a:prstGeom prst="rect">
            <a:avLst/>
          </a:prstGeom>
          <a:noFill/>
        </p:spPr>
        <p:txBody>
          <a:bodyPr wrap="none" rtlCol="0">
            <a:spAutoFit/>
          </a:bodyPr>
          <a:lstStyle/>
          <a:p>
            <a:r>
              <a:rPr lang="en-US" dirty="0">
                <a:solidFill>
                  <a:srgbClr val="FF0000"/>
                </a:solidFill>
              </a:rPr>
              <a:t>3</a:t>
            </a:r>
            <a:r>
              <a:rPr lang="en-US" dirty="0" smtClean="0">
                <a:solidFill>
                  <a:srgbClr val="FF0000"/>
                </a:solidFill>
              </a:rPr>
              <a:t>6t</a:t>
            </a:r>
            <a:endParaRPr lang="en-US" dirty="0">
              <a:solidFill>
                <a:srgbClr val="FF0000"/>
              </a:solidFill>
            </a:endParaRPr>
          </a:p>
        </p:txBody>
      </p:sp>
      <p:cxnSp>
        <p:nvCxnSpPr>
          <p:cNvPr id="23" name="Straight Arrow Connector 22"/>
          <p:cNvCxnSpPr/>
          <p:nvPr/>
        </p:nvCxnSpPr>
        <p:spPr bwMode="auto">
          <a:xfrm flipH="1" flipV="1">
            <a:off x="5791200" y="5031432"/>
            <a:ext cx="1295400" cy="988368"/>
          </a:xfrm>
          <a:prstGeom prst="straightConnector1">
            <a:avLst/>
          </a:prstGeom>
          <a:solidFill>
            <a:schemeClr val="accent1"/>
          </a:solidFill>
          <a:ln w="5715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Arrow Connector 8"/>
          <p:cNvCxnSpPr/>
          <p:nvPr/>
        </p:nvCxnSpPr>
        <p:spPr bwMode="auto">
          <a:xfrm flipV="1">
            <a:off x="2971800" y="4191000"/>
            <a:ext cx="2819400" cy="152400"/>
          </a:xfrm>
          <a:prstGeom prst="straightConnector1">
            <a:avLst/>
          </a:prstGeom>
          <a:solidFill>
            <a:schemeClr val="accent1"/>
          </a:solidFill>
          <a:ln w="57150" cap="flat" cmpd="sng" algn="ctr">
            <a:solidFill>
              <a:srgbClr val="FF0000"/>
            </a:solidFill>
            <a:prstDash val="solid"/>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TextBox 27"/>
          <p:cNvSpPr txBox="1"/>
          <p:nvPr/>
        </p:nvSpPr>
        <p:spPr>
          <a:xfrm>
            <a:off x="4075166" y="3124200"/>
            <a:ext cx="721672" cy="461665"/>
          </a:xfrm>
          <a:prstGeom prst="rect">
            <a:avLst/>
          </a:prstGeom>
          <a:noFill/>
        </p:spPr>
        <p:txBody>
          <a:bodyPr wrap="none" rtlCol="0">
            <a:spAutoFit/>
          </a:bodyPr>
          <a:lstStyle/>
          <a:p>
            <a:r>
              <a:rPr lang="en-US" dirty="0" smtClean="0">
                <a:solidFill>
                  <a:srgbClr val="FF0000"/>
                </a:solidFill>
              </a:rPr>
              <a:t>4.5”</a:t>
            </a:r>
            <a:endParaRPr lang="en-US" dirty="0">
              <a:solidFill>
                <a:srgbClr val="FF0000"/>
              </a:solidFill>
            </a:endParaRPr>
          </a:p>
        </p:txBody>
      </p:sp>
    </p:spTree>
    <p:extLst>
      <p:ext uri="{BB962C8B-B14F-4D97-AF65-F5344CB8AC3E}">
        <p14:creationId xmlns:p14="http://schemas.microsoft.com/office/powerpoint/2010/main" val="1044279695"/>
      </p:ext>
    </p:extLst>
  </p:cSld>
  <p:clrMapOvr>
    <a:masterClrMapping/>
  </p:clrMapOvr>
  <p:transition advTm="76766"/>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685800" y="152400"/>
            <a:ext cx="7772400" cy="1143000"/>
          </a:xfrm>
        </p:spPr>
        <p:txBody>
          <a:bodyPr/>
          <a:lstStyle/>
          <a:p>
            <a:r>
              <a:rPr lang="en-US" b="1" dirty="0" smtClean="0"/>
              <a:t>Master Formula</a:t>
            </a:r>
            <a:endParaRPr lang="en-US" b="1" dirty="0"/>
          </a:p>
        </p:txBody>
      </p:sp>
      <p:grpSp>
        <p:nvGrpSpPr>
          <p:cNvPr id="4" name="Group 3"/>
          <p:cNvGrpSpPr/>
          <p:nvPr/>
        </p:nvGrpSpPr>
        <p:grpSpPr>
          <a:xfrm>
            <a:off x="440283" y="1295400"/>
            <a:ext cx="8009057" cy="3279078"/>
            <a:chOff x="440283" y="2398018"/>
            <a:chExt cx="8009057" cy="3279078"/>
          </a:xfrm>
        </p:grpSpPr>
        <p:sp>
          <p:nvSpPr>
            <p:cNvPr id="22" name="TextBox 21"/>
            <p:cNvSpPr txBox="1"/>
            <p:nvPr/>
          </p:nvSpPr>
          <p:spPr>
            <a:xfrm>
              <a:off x="7264400" y="5059907"/>
              <a:ext cx="1184940" cy="461665"/>
            </a:xfrm>
            <a:prstGeom prst="rect">
              <a:avLst/>
            </a:prstGeom>
            <a:noFill/>
          </p:spPr>
          <p:txBody>
            <a:bodyPr wrap="none" rtlCol="0">
              <a:spAutoFit/>
            </a:bodyPr>
            <a:lstStyle/>
            <a:p>
              <a:r>
                <a:rPr lang="en-US" dirty="0" smtClean="0">
                  <a:solidFill>
                    <a:srgbClr val="FF0000"/>
                  </a:solidFill>
                </a:rPr>
                <a:t>N = 36t</a:t>
              </a:r>
              <a:endParaRPr lang="en-US" dirty="0">
                <a:solidFill>
                  <a:srgbClr val="FF0000"/>
                </a:solidFill>
              </a:endParaRPr>
            </a:p>
          </p:txBody>
        </p:sp>
        <p:grpSp>
          <p:nvGrpSpPr>
            <p:cNvPr id="2" name="Group 1"/>
            <p:cNvGrpSpPr/>
            <p:nvPr/>
          </p:nvGrpSpPr>
          <p:grpSpPr>
            <a:xfrm>
              <a:off x="440283" y="2398018"/>
              <a:ext cx="6862217" cy="3279078"/>
              <a:chOff x="440283" y="2398018"/>
              <a:chExt cx="6862217" cy="3279078"/>
            </a:xfrm>
          </p:grpSpPr>
          <p:pic>
            <p:nvPicPr>
              <p:cNvPr id="10240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687" t="17589" r="19370" b="21983"/>
              <a:stretch/>
            </p:blipFill>
            <p:spPr bwMode="auto">
              <a:xfrm>
                <a:off x="1282700" y="2398018"/>
                <a:ext cx="6019800" cy="32790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440283" y="4807347"/>
                <a:ext cx="1048685" cy="461665"/>
              </a:xfrm>
              <a:prstGeom prst="rect">
                <a:avLst/>
              </a:prstGeom>
              <a:noFill/>
            </p:spPr>
            <p:txBody>
              <a:bodyPr wrap="none" rtlCol="0">
                <a:spAutoFit/>
              </a:bodyPr>
              <a:lstStyle/>
              <a:p>
                <a:r>
                  <a:rPr lang="en-US" dirty="0">
                    <a:solidFill>
                      <a:srgbClr val="FF0000"/>
                    </a:solidFill>
                  </a:rPr>
                  <a:t>n</a:t>
                </a:r>
                <a:r>
                  <a:rPr lang="en-US" dirty="0" smtClean="0">
                    <a:solidFill>
                      <a:srgbClr val="FF0000"/>
                    </a:solidFill>
                  </a:rPr>
                  <a:t> =16t</a:t>
                </a:r>
                <a:endParaRPr lang="en-US" dirty="0">
                  <a:solidFill>
                    <a:srgbClr val="FF0000"/>
                  </a:solidFill>
                </a:endParaRPr>
              </a:p>
            </p:txBody>
          </p:sp>
          <p:cxnSp>
            <p:nvCxnSpPr>
              <p:cNvPr id="5" name="Straight Arrow Connector 4"/>
              <p:cNvCxnSpPr/>
              <p:nvPr/>
            </p:nvCxnSpPr>
            <p:spPr bwMode="auto">
              <a:xfrm flipV="1">
                <a:off x="1450868" y="4495800"/>
                <a:ext cx="1368532" cy="535632"/>
              </a:xfrm>
              <a:prstGeom prst="straightConnector1">
                <a:avLst/>
              </a:prstGeom>
              <a:solidFill>
                <a:schemeClr val="accent1"/>
              </a:solidFill>
              <a:ln w="5715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Arrow Connector 22"/>
              <p:cNvCxnSpPr>
                <a:stCxn id="22" idx="1"/>
              </p:cNvCxnSpPr>
              <p:nvPr/>
            </p:nvCxnSpPr>
            <p:spPr bwMode="auto">
              <a:xfrm flipH="1" flipV="1">
                <a:off x="5791200" y="5031432"/>
                <a:ext cx="1473200" cy="259308"/>
              </a:xfrm>
              <a:prstGeom prst="straightConnector1">
                <a:avLst/>
              </a:prstGeom>
              <a:solidFill>
                <a:schemeClr val="accent1"/>
              </a:solidFill>
              <a:ln w="5715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Arrow Connector 8"/>
              <p:cNvCxnSpPr/>
              <p:nvPr/>
            </p:nvCxnSpPr>
            <p:spPr bwMode="auto">
              <a:xfrm flipV="1">
                <a:off x="2971800" y="4191000"/>
                <a:ext cx="2819400" cy="152400"/>
              </a:xfrm>
              <a:prstGeom prst="straightConnector1">
                <a:avLst/>
              </a:prstGeom>
              <a:solidFill>
                <a:schemeClr val="accent1"/>
              </a:solidFill>
              <a:ln w="57150" cap="flat" cmpd="sng" algn="ctr">
                <a:solidFill>
                  <a:srgbClr val="FF0000"/>
                </a:solidFill>
                <a:prstDash val="solid"/>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TextBox 27"/>
              <p:cNvSpPr txBox="1"/>
              <p:nvPr/>
            </p:nvSpPr>
            <p:spPr>
              <a:xfrm>
                <a:off x="4075166" y="3124200"/>
                <a:ext cx="721672" cy="461665"/>
              </a:xfrm>
              <a:prstGeom prst="rect">
                <a:avLst/>
              </a:prstGeom>
              <a:noFill/>
            </p:spPr>
            <p:txBody>
              <a:bodyPr wrap="none" rtlCol="0">
                <a:spAutoFit/>
              </a:bodyPr>
              <a:lstStyle/>
              <a:p>
                <a:r>
                  <a:rPr lang="en-US" dirty="0" smtClean="0">
                    <a:solidFill>
                      <a:srgbClr val="FF0000"/>
                    </a:solidFill>
                  </a:rPr>
                  <a:t>4.5”</a:t>
                </a:r>
                <a:endParaRPr lang="en-US" dirty="0">
                  <a:solidFill>
                    <a:srgbClr val="FF0000"/>
                  </a:solidFill>
                </a:endParaRPr>
              </a:p>
            </p:txBody>
          </p:sp>
        </p:grpSp>
      </p:grpSp>
      <p:sp>
        <p:nvSpPr>
          <p:cNvPr id="6" name="TextBox 5"/>
          <p:cNvSpPr txBox="1"/>
          <p:nvPr/>
        </p:nvSpPr>
        <p:spPr>
          <a:xfrm>
            <a:off x="388908" y="4574478"/>
            <a:ext cx="8425705" cy="1938992"/>
          </a:xfrm>
          <a:prstGeom prst="rect">
            <a:avLst/>
          </a:prstGeom>
          <a:noFill/>
        </p:spPr>
        <p:txBody>
          <a:bodyPr wrap="none" rtlCol="0">
            <a:spAutoFit/>
          </a:bodyPr>
          <a:lstStyle/>
          <a:p>
            <a:r>
              <a:rPr lang="en-US" dirty="0" smtClean="0"/>
              <a:t>CD in # of Pitches = CD (4.5”) / Pitch (0.25”) = 18</a:t>
            </a:r>
          </a:p>
          <a:p>
            <a:endParaRPr lang="en-US" dirty="0"/>
          </a:p>
          <a:p>
            <a:r>
              <a:rPr lang="en-US" dirty="0" smtClean="0"/>
              <a:t># of Links = 2*CD+ N/2 +n/2 + [(N-n) / (2*PI)]</a:t>
            </a:r>
            <a:r>
              <a:rPr lang="en-US" baseline="30000" dirty="0" smtClean="0"/>
              <a:t>2  </a:t>
            </a:r>
            <a:r>
              <a:rPr lang="en-US" dirty="0" smtClean="0"/>
              <a:t>/ CD = 62.563</a:t>
            </a:r>
          </a:p>
          <a:p>
            <a:endParaRPr lang="en-US" dirty="0"/>
          </a:p>
          <a:p>
            <a:r>
              <a:rPr lang="en-US" dirty="0" smtClean="0"/>
              <a:t>That won’t work!!  Now what?</a:t>
            </a:r>
          </a:p>
        </p:txBody>
      </p:sp>
    </p:spTree>
    <p:extLst>
      <p:ext uri="{BB962C8B-B14F-4D97-AF65-F5344CB8AC3E}">
        <p14:creationId xmlns:p14="http://schemas.microsoft.com/office/powerpoint/2010/main" val="4186727109"/>
      </p:ext>
    </p:extLst>
  </p:cSld>
  <p:clrMapOvr>
    <a:masterClrMapping/>
  </p:clrMapOvr>
  <p:transition advTm="76766"/>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685800" y="152400"/>
            <a:ext cx="7772400" cy="1143000"/>
          </a:xfrm>
        </p:spPr>
        <p:txBody>
          <a:bodyPr/>
          <a:lstStyle/>
          <a:p>
            <a:r>
              <a:rPr lang="en-US" b="1" dirty="0" smtClean="0"/>
              <a:t>Master Formula</a:t>
            </a:r>
            <a:endParaRPr lang="en-US" b="1" dirty="0"/>
          </a:p>
        </p:txBody>
      </p:sp>
      <p:sp>
        <p:nvSpPr>
          <p:cNvPr id="6" name="TextBox 5"/>
          <p:cNvSpPr txBox="1"/>
          <p:nvPr/>
        </p:nvSpPr>
        <p:spPr>
          <a:xfrm>
            <a:off x="363508" y="1371600"/>
            <a:ext cx="8425705" cy="4893647"/>
          </a:xfrm>
          <a:prstGeom prst="rect">
            <a:avLst/>
          </a:prstGeom>
          <a:noFill/>
        </p:spPr>
        <p:txBody>
          <a:bodyPr wrap="none" rtlCol="0">
            <a:spAutoFit/>
          </a:bodyPr>
          <a:lstStyle/>
          <a:p>
            <a:r>
              <a:rPr lang="en-US" dirty="0" smtClean="0">
                <a:solidFill>
                  <a:schemeClr val="accent2"/>
                </a:solidFill>
              </a:rPr>
              <a:t># of Links = 2*CD+ N/2 +n/2 + [(N-n) / (2*PI)]</a:t>
            </a:r>
            <a:r>
              <a:rPr lang="en-US" baseline="30000" dirty="0" smtClean="0">
                <a:solidFill>
                  <a:schemeClr val="accent2"/>
                </a:solidFill>
              </a:rPr>
              <a:t>2  </a:t>
            </a:r>
            <a:r>
              <a:rPr lang="en-US" dirty="0" smtClean="0">
                <a:solidFill>
                  <a:schemeClr val="accent2"/>
                </a:solidFill>
              </a:rPr>
              <a:t>/ CD = 62.563</a:t>
            </a:r>
          </a:p>
          <a:p>
            <a:endParaRPr lang="en-US" dirty="0" smtClean="0"/>
          </a:p>
          <a:p>
            <a:r>
              <a:rPr lang="en-US" dirty="0" smtClean="0"/>
              <a:t>Round to nearest # of </a:t>
            </a:r>
            <a:r>
              <a:rPr lang="en-US" b="1" i="1" dirty="0" smtClean="0">
                <a:solidFill>
                  <a:srgbClr val="FF0000"/>
                </a:solidFill>
              </a:rPr>
              <a:t>even</a:t>
            </a:r>
            <a:r>
              <a:rPr lang="en-US" dirty="0" smtClean="0"/>
              <a:t> links </a:t>
            </a:r>
            <a:r>
              <a:rPr lang="en-US" dirty="0" smtClean="0">
                <a:sym typeface="Wingdings" pitchFamily="2" charset="2"/>
              </a:rPr>
              <a:t> L = 62 links</a:t>
            </a:r>
          </a:p>
          <a:p>
            <a:endParaRPr lang="en-US" dirty="0">
              <a:sym typeface="Wingdings" pitchFamily="2" charset="2"/>
            </a:endParaRPr>
          </a:p>
          <a:p>
            <a:r>
              <a:rPr lang="en-US" dirty="0" smtClean="0">
                <a:sym typeface="Wingdings" pitchFamily="2" charset="2"/>
              </a:rPr>
              <a:t>Recalculate CD in inches using following formula:</a:t>
            </a:r>
          </a:p>
          <a:p>
            <a:endParaRPr lang="en-US" dirty="0">
              <a:sym typeface="Wingdings" pitchFamily="2" charset="2"/>
            </a:endParaRPr>
          </a:p>
          <a:p>
            <a:r>
              <a:rPr lang="en-US" dirty="0" smtClean="0">
                <a:solidFill>
                  <a:schemeClr val="accent2"/>
                </a:solidFill>
              </a:rPr>
              <a:t>Pitch/8*{2*L – N – n + SQRT[(2*L </a:t>
            </a:r>
            <a:r>
              <a:rPr lang="en-US" dirty="0">
                <a:solidFill>
                  <a:schemeClr val="accent2"/>
                </a:solidFill>
              </a:rPr>
              <a:t>– N – n </a:t>
            </a:r>
            <a:r>
              <a:rPr lang="en-US" dirty="0" smtClean="0">
                <a:solidFill>
                  <a:schemeClr val="accent2"/>
                </a:solidFill>
              </a:rPr>
              <a:t>)</a:t>
            </a:r>
            <a:r>
              <a:rPr lang="en-US" baseline="30000" dirty="0" smtClean="0">
                <a:solidFill>
                  <a:schemeClr val="accent2"/>
                </a:solidFill>
              </a:rPr>
              <a:t>2 </a:t>
            </a:r>
            <a:r>
              <a:rPr lang="en-US" dirty="0" smtClean="0">
                <a:solidFill>
                  <a:schemeClr val="accent2"/>
                </a:solidFill>
              </a:rPr>
              <a:t>- 0.81</a:t>
            </a:r>
            <a:r>
              <a:rPr lang="en-US" dirty="0">
                <a:solidFill>
                  <a:schemeClr val="accent2"/>
                </a:solidFill>
              </a:rPr>
              <a:t>*(</a:t>
            </a:r>
            <a:r>
              <a:rPr lang="en-US" dirty="0" smtClean="0">
                <a:solidFill>
                  <a:schemeClr val="accent2"/>
                </a:solidFill>
              </a:rPr>
              <a:t>N - n)</a:t>
            </a:r>
            <a:r>
              <a:rPr lang="en-US" baseline="30000" dirty="0" smtClean="0">
                <a:solidFill>
                  <a:schemeClr val="accent2"/>
                </a:solidFill>
              </a:rPr>
              <a:t>2</a:t>
            </a:r>
            <a:r>
              <a:rPr lang="en-US" dirty="0" smtClean="0">
                <a:solidFill>
                  <a:schemeClr val="accent2"/>
                </a:solidFill>
              </a:rPr>
              <a:t>]}</a:t>
            </a:r>
          </a:p>
          <a:p>
            <a:endParaRPr lang="en-US" dirty="0"/>
          </a:p>
          <a:p>
            <a:r>
              <a:rPr lang="en-US" b="1" dirty="0" smtClean="0">
                <a:solidFill>
                  <a:srgbClr val="FF0000"/>
                </a:solidFill>
              </a:rPr>
              <a:t>CD = 4.429” </a:t>
            </a:r>
            <a:r>
              <a:rPr lang="en-US" dirty="0" smtClean="0"/>
              <a:t>… but we are not done.</a:t>
            </a:r>
          </a:p>
          <a:p>
            <a:endParaRPr lang="en-US" dirty="0"/>
          </a:p>
          <a:p>
            <a:r>
              <a:rPr lang="en-US" dirty="0" smtClean="0"/>
              <a:t>Add 0.012” for #35 Chain</a:t>
            </a:r>
          </a:p>
          <a:p>
            <a:endParaRPr lang="en-US" dirty="0"/>
          </a:p>
          <a:p>
            <a:r>
              <a:rPr lang="en-US" dirty="0" smtClean="0"/>
              <a:t>Add 0.018” for #25 Chain </a:t>
            </a:r>
            <a:r>
              <a:rPr lang="en-US" dirty="0" smtClean="0">
                <a:sym typeface="Wingdings" pitchFamily="2" charset="2"/>
              </a:rPr>
              <a:t> </a:t>
            </a:r>
            <a:r>
              <a:rPr lang="en-US" b="1" dirty="0">
                <a:solidFill>
                  <a:srgbClr val="FF0000"/>
                </a:solidFill>
              </a:rPr>
              <a:t>CD = </a:t>
            </a:r>
            <a:r>
              <a:rPr lang="en-US" b="1" dirty="0" smtClean="0">
                <a:solidFill>
                  <a:srgbClr val="FF0000"/>
                </a:solidFill>
              </a:rPr>
              <a:t>4.447”</a:t>
            </a:r>
            <a:r>
              <a:rPr lang="en-US" dirty="0" smtClean="0">
                <a:sym typeface="Wingdings" pitchFamily="2" charset="2"/>
              </a:rPr>
              <a:t> </a:t>
            </a:r>
            <a:endParaRPr lang="en-US" dirty="0"/>
          </a:p>
        </p:txBody>
      </p:sp>
    </p:spTree>
    <p:extLst>
      <p:ext uri="{BB962C8B-B14F-4D97-AF65-F5344CB8AC3E}">
        <p14:creationId xmlns:p14="http://schemas.microsoft.com/office/powerpoint/2010/main" val="1780277775"/>
      </p:ext>
    </p:extLst>
  </p:cSld>
  <p:clrMapOvr>
    <a:masterClrMapping/>
  </p:clrMapOvr>
  <p:transition advTm="76766"/>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3"/>
          <p:cNvSpPr txBox="1">
            <a:spLocks noChangeArrowheads="1"/>
          </p:cNvSpPr>
          <p:nvPr/>
        </p:nvSpPr>
        <p:spPr bwMode="auto">
          <a:xfrm>
            <a:off x="1524000" y="2028885"/>
            <a:ext cx="6809878"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457200" indent="-457200">
              <a:defRPr sz="2400">
                <a:solidFill>
                  <a:schemeClr val="tx1"/>
                </a:solidFill>
                <a:latin typeface="Times New Roman" pitchFamily="18" charset="0"/>
              </a:defRPr>
            </a:lvl1pPr>
            <a:lvl2pPr marL="914400" indent="-457200">
              <a:defRPr sz="2400">
                <a:solidFill>
                  <a:schemeClr val="tx1"/>
                </a:solidFill>
                <a:latin typeface="Times New Roman" pitchFamily="18" charset="0"/>
              </a:defRPr>
            </a:lvl2pPr>
            <a:lvl3pPr marL="1371600" indent="-457200">
              <a:defRPr sz="2400">
                <a:solidFill>
                  <a:schemeClr val="tx1"/>
                </a:solidFill>
                <a:latin typeface="Times New Roman" pitchFamily="18" charset="0"/>
              </a:defRPr>
            </a:lvl3pPr>
            <a:lvl4pPr marL="1828800" indent="-457200">
              <a:defRPr sz="2400">
                <a:solidFill>
                  <a:schemeClr val="tx1"/>
                </a:solidFill>
                <a:latin typeface="Times New Roman" pitchFamily="18" charset="0"/>
              </a:defRPr>
            </a:lvl4pPr>
            <a:lvl5pPr marL="2286000" indent="-457200">
              <a:defRPr sz="2400">
                <a:solidFill>
                  <a:schemeClr val="tx1"/>
                </a:solidFill>
                <a:latin typeface="Times New Roman" pitchFamily="18" charset="0"/>
              </a:defRPr>
            </a:lvl5pPr>
            <a:lvl6pPr marL="2743200" indent="-457200" eaLnBrk="0" fontAlgn="base" hangingPunct="0">
              <a:spcBef>
                <a:spcPct val="0"/>
              </a:spcBef>
              <a:spcAft>
                <a:spcPct val="0"/>
              </a:spcAft>
              <a:defRPr sz="2400">
                <a:solidFill>
                  <a:schemeClr val="tx1"/>
                </a:solidFill>
                <a:latin typeface="Times New Roman" pitchFamily="18" charset="0"/>
              </a:defRPr>
            </a:lvl6pPr>
            <a:lvl7pPr marL="3200400" indent="-457200" eaLnBrk="0" fontAlgn="base" hangingPunct="0">
              <a:spcBef>
                <a:spcPct val="0"/>
              </a:spcBef>
              <a:spcAft>
                <a:spcPct val="0"/>
              </a:spcAft>
              <a:defRPr sz="2400">
                <a:solidFill>
                  <a:schemeClr val="tx1"/>
                </a:solidFill>
                <a:latin typeface="Times New Roman" pitchFamily="18" charset="0"/>
              </a:defRPr>
            </a:lvl7pPr>
            <a:lvl8pPr marL="3657600" indent="-457200" eaLnBrk="0" fontAlgn="base" hangingPunct="0">
              <a:spcBef>
                <a:spcPct val="0"/>
              </a:spcBef>
              <a:spcAft>
                <a:spcPct val="0"/>
              </a:spcAft>
              <a:defRPr sz="2400">
                <a:solidFill>
                  <a:schemeClr val="tx1"/>
                </a:solidFill>
                <a:latin typeface="Times New Roman" pitchFamily="18" charset="0"/>
              </a:defRPr>
            </a:lvl8pPr>
            <a:lvl9pPr marL="4114800" indent="-457200" eaLnBrk="0" fontAlgn="base" hangingPunct="0">
              <a:spcBef>
                <a:spcPct val="0"/>
              </a:spcBef>
              <a:spcAft>
                <a:spcPct val="0"/>
              </a:spcAft>
              <a:defRPr sz="2400">
                <a:solidFill>
                  <a:schemeClr val="tx1"/>
                </a:solidFill>
                <a:latin typeface="Times New Roman" pitchFamily="18" charset="0"/>
              </a:defRPr>
            </a:lvl9pPr>
          </a:lstStyle>
          <a:p>
            <a:pPr>
              <a:lnSpc>
                <a:spcPct val="150000"/>
              </a:lnSpc>
              <a:buFontTx/>
              <a:buAutoNum type="arabicPeriod"/>
            </a:pPr>
            <a:r>
              <a:rPr lang="en-US" dirty="0">
                <a:latin typeface="Arial" charset="0"/>
              </a:rPr>
              <a:t>Helpful Tools, Constants &amp; Formulas</a:t>
            </a:r>
          </a:p>
          <a:p>
            <a:pPr>
              <a:lnSpc>
                <a:spcPct val="150000"/>
              </a:lnSpc>
              <a:buFontTx/>
              <a:buAutoNum type="arabicPeriod"/>
            </a:pPr>
            <a:r>
              <a:rPr lang="en-US" dirty="0" smtClean="0">
                <a:latin typeface="Arial" charset="0"/>
              </a:rPr>
              <a:t>Traction – Quick Review</a:t>
            </a:r>
            <a:endParaRPr lang="en-US" dirty="0">
              <a:latin typeface="Arial" charset="0"/>
            </a:endParaRPr>
          </a:p>
          <a:p>
            <a:pPr>
              <a:lnSpc>
                <a:spcPct val="150000"/>
              </a:lnSpc>
              <a:buFontTx/>
              <a:buAutoNum type="arabicPeriod"/>
            </a:pPr>
            <a:r>
              <a:rPr lang="en-US" dirty="0" smtClean="0">
                <a:latin typeface="Arial" charset="0"/>
              </a:rPr>
              <a:t>All About Power &amp; Motors</a:t>
            </a:r>
            <a:endParaRPr lang="en-US" dirty="0">
              <a:latin typeface="Arial" charset="0"/>
            </a:endParaRPr>
          </a:p>
          <a:p>
            <a:pPr>
              <a:lnSpc>
                <a:spcPct val="150000"/>
              </a:lnSpc>
              <a:buFontTx/>
              <a:buAutoNum type="arabicPeriod"/>
            </a:pPr>
            <a:r>
              <a:rPr lang="en-US" dirty="0" smtClean="0">
                <a:latin typeface="Arial" charset="0"/>
              </a:rPr>
              <a:t>Gear </a:t>
            </a:r>
            <a:r>
              <a:rPr lang="en-US" dirty="0">
                <a:latin typeface="Arial" charset="0"/>
              </a:rPr>
              <a:t>&amp;</a:t>
            </a:r>
            <a:r>
              <a:rPr lang="en-US" dirty="0" smtClean="0">
                <a:latin typeface="Arial" charset="0"/>
              </a:rPr>
              <a:t> Chain </a:t>
            </a:r>
            <a:r>
              <a:rPr lang="en-US" dirty="0">
                <a:latin typeface="Arial" charset="0"/>
              </a:rPr>
              <a:t>Fundamentals</a:t>
            </a:r>
          </a:p>
          <a:p>
            <a:pPr>
              <a:lnSpc>
                <a:spcPct val="150000"/>
              </a:lnSpc>
              <a:buFontTx/>
              <a:buAutoNum type="arabicPeriod"/>
            </a:pPr>
            <a:r>
              <a:rPr lang="en-US" dirty="0" smtClean="0">
                <a:latin typeface="Arial" charset="0"/>
              </a:rPr>
              <a:t>Motor Combining – What is Really Going on?</a:t>
            </a:r>
          </a:p>
          <a:p>
            <a:pPr>
              <a:lnSpc>
                <a:spcPct val="150000"/>
              </a:lnSpc>
              <a:buFontTx/>
              <a:buAutoNum type="arabicPeriod"/>
            </a:pPr>
            <a:r>
              <a:rPr lang="en-US" dirty="0" smtClean="0">
                <a:latin typeface="Arial" charset="0"/>
              </a:rPr>
              <a:t>Pneumatics</a:t>
            </a:r>
          </a:p>
          <a:p>
            <a:pPr>
              <a:lnSpc>
                <a:spcPct val="150000"/>
              </a:lnSpc>
              <a:buFontTx/>
              <a:buAutoNum type="arabicPeriod"/>
            </a:pPr>
            <a:r>
              <a:rPr lang="en-US" dirty="0" smtClean="0">
                <a:latin typeface="Arial" charset="0"/>
              </a:rPr>
              <a:t>Team 217 Robot Examples</a:t>
            </a:r>
            <a:endParaRPr lang="en-US" dirty="0">
              <a:latin typeface="Arial" charset="0"/>
            </a:endParaRPr>
          </a:p>
          <a:p>
            <a:pPr>
              <a:lnSpc>
                <a:spcPct val="150000"/>
              </a:lnSpc>
              <a:buFontTx/>
              <a:buAutoNum type="arabicPeriod"/>
            </a:pPr>
            <a:r>
              <a:rPr lang="en-US" dirty="0" smtClean="0">
                <a:latin typeface="Arial" charset="0"/>
              </a:rPr>
              <a:t>Question &amp; Answer</a:t>
            </a:r>
            <a:endParaRPr lang="en-US" dirty="0">
              <a:latin typeface="Arial" charset="0"/>
            </a:endParaRPr>
          </a:p>
        </p:txBody>
      </p:sp>
      <p:sp>
        <p:nvSpPr>
          <p:cNvPr id="6148" name="Rectangle 4"/>
          <p:cNvSpPr>
            <a:spLocks noChangeArrowheads="1"/>
          </p:cNvSpPr>
          <p:nvPr/>
        </p:nvSpPr>
        <p:spPr bwMode="auto">
          <a:xfrm>
            <a:off x="1219200" y="4267200"/>
            <a:ext cx="7114678" cy="68580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 name="Rectangle 2"/>
          <p:cNvSpPr txBox="1">
            <a:spLocks noChangeArrowheads="1"/>
          </p:cNvSpPr>
          <p:nvPr/>
        </p:nvSpPr>
        <p:spPr bwMode="auto">
          <a:xfrm>
            <a:off x="685800" y="533400"/>
            <a:ext cx="7848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charset="0"/>
              </a:defRPr>
            </a:lvl2pPr>
            <a:lvl3pPr algn="ctr" rtl="0" eaLnBrk="0" fontAlgn="base" hangingPunct="0">
              <a:spcBef>
                <a:spcPct val="0"/>
              </a:spcBef>
              <a:spcAft>
                <a:spcPct val="0"/>
              </a:spcAft>
              <a:defRPr sz="3600">
                <a:solidFill>
                  <a:schemeClr val="tx2"/>
                </a:solidFill>
                <a:latin typeface="Arial" charset="0"/>
              </a:defRPr>
            </a:lvl3pPr>
            <a:lvl4pPr algn="ctr" rtl="0" eaLnBrk="0" fontAlgn="base" hangingPunct="0">
              <a:spcBef>
                <a:spcPct val="0"/>
              </a:spcBef>
              <a:spcAft>
                <a:spcPct val="0"/>
              </a:spcAft>
              <a:defRPr sz="3600">
                <a:solidFill>
                  <a:schemeClr val="tx2"/>
                </a:solidFill>
                <a:latin typeface="Arial" charset="0"/>
              </a:defRPr>
            </a:lvl4pPr>
            <a:lvl5pPr algn="ctr" rtl="0" eaLnBrk="0" fontAlgn="base" hangingPunct="0">
              <a:spcBef>
                <a:spcPct val="0"/>
              </a:spcBef>
              <a:spcAft>
                <a:spcPct val="0"/>
              </a:spcAft>
              <a:defRPr sz="3600">
                <a:solidFill>
                  <a:schemeClr val="tx2"/>
                </a:solidFill>
                <a:latin typeface="Arial" charset="0"/>
              </a:defRPr>
            </a:lvl5pPr>
            <a:lvl6pPr marL="457200" algn="ctr" rtl="0" eaLnBrk="0" fontAlgn="base" hangingPunct="0">
              <a:spcBef>
                <a:spcPct val="0"/>
              </a:spcBef>
              <a:spcAft>
                <a:spcPct val="0"/>
              </a:spcAft>
              <a:defRPr sz="3600">
                <a:solidFill>
                  <a:schemeClr val="tx2"/>
                </a:solidFill>
                <a:latin typeface="Arial" charset="0"/>
              </a:defRPr>
            </a:lvl6pPr>
            <a:lvl7pPr marL="914400" algn="ctr" rtl="0" eaLnBrk="0" fontAlgn="base" hangingPunct="0">
              <a:spcBef>
                <a:spcPct val="0"/>
              </a:spcBef>
              <a:spcAft>
                <a:spcPct val="0"/>
              </a:spcAft>
              <a:defRPr sz="3600">
                <a:solidFill>
                  <a:schemeClr val="tx2"/>
                </a:solidFill>
                <a:latin typeface="Arial" charset="0"/>
              </a:defRPr>
            </a:lvl7pPr>
            <a:lvl8pPr marL="1371600" algn="ctr" rtl="0" eaLnBrk="0" fontAlgn="base" hangingPunct="0">
              <a:spcBef>
                <a:spcPct val="0"/>
              </a:spcBef>
              <a:spcAft>
                <a:spcPct val="0"/>
              </a:spcAft>
              <a:defRPr sz="3600">
                <a:solidFill>
                  <a:schemeClr val="tx2"/>
                </a:solidFill>
                <a:latin typeface="Arial" charset="0"/>
              </a:defRPr>
            </a:lvl8pPr>
            <a:lvl9pPr marL="1828800" algn="ctr" rtl="0" eaLnBrk="0" fontAlgn="base" hangingPunct="0">
              <a:spcBef>
                <a:spcPct val="0"/>
              </a:spcBef>
              <a:spcAft>
                <a:spcPct val="0"/>
              </a:spcAft>
              <a:defRPr sz="3600">
                <a:solidFill>
                  <a:schemeClr val="tx2"/>
                </a:solidFill>
                <a:latin typeface="Arial" charset="0"/>
              </a:defRPr>
            </a:lvl9pPr>
          </a:lstStyle>
          <a:p>
            <a:r>
              <a:rPr lang="en-US" b="1" kern="0" dirty="0" smtClean="0"/>
              <a:t>FRC Robot Practical Mechanism Designs &amp; Calculations</a:t>
            </a:r>
            <a:endParaRPr lang="en-US" b="1" kern="0" dirty="0"/>
          </a:p>
        </p:txBody>
      </p:sp>
    </p:spTree>
    <p:extLst>
      <p:ext uri="{BB962C8B-B14F-4D97-AF65-F5344CB8AC3E}">
        <p14:creationId xmlns:p14="http://schemas.microsoft.com/office/powerpoint/2010/main" val="133975989"/>
      </p:ext>
    </p:extLst>
  </p:cSld>
  <p:clrMapOvr>
    <a:masterClrMapping/>
  </p:clrMapOvr>
  <p:transition advTm="7325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685800" y="152400"/>
            <a:ext cx="7772400" cy="1143000"/>
          </a:xfrm>
        </p:spPr>
        <p:txBody>
          <a:bodyPr/>
          <a:lstStyle/>
          <a:p>
            <a:r>
              <a:rPr lang="en-US" b="1"/>
              <a:t>Combining Motors</a:t>
            </a:r>
          </a:p>
        </p:txBody>
      </p:sp>
      <p:sp>
        <p:nvSpPr>
          <p:cNvPr id="2" name="TextBox 1"/>
          <p:cNvSpPr txBox="1"/>
          <p:nvPr/>
        </p:nvSpPr>
        <p:spPr>
          <a:xfrm>
            <a:off x="1143000" y="1295400"/>
            <a:ext cx="5822812" cy="3416320"/>
          </a:xfrm>
          <a:prstGeom prst="rect">
            <a:avLst/>
          </a:prstGeom>
          <a:noFill/>
        </p:spPr>
        <p:txBody>
          <a:bodyPr wrap="none" rtlCol="0">
            <a:spAutoFit/>
          </a:bodyPr>
          <a:lstStyle/>
          <a:p>
            <a:r>
              <a:rPr lang="en-US" dirty="0" smtClean="0"/>
              <a:t>Handy Formulas (2 Motors):</a:t>
            </a:r>
          </a:p>
          <a:p>
            <a:endParaRPr lang="en-US" dirty="0"/>
          </a:p>
          <a:p>
            <a:r>
              <a:rPr lang="en-US" dirty="0" smtClean="0"/>
              <a:t>	</a:t>
            </a:r>
            <a:r>
              <a:rPr lang="en-US" dirty="0" err="1" smtClean="0"/>
              <a:t>Ts</a:t>
            </a:r>
            <a:r>
              <a:rPr lang="en-US" dirty="0" smtClean="0"/>
              <a:t> = Ts1*GR1*eff1 + Ts2*GR2*eff2</a:t>
            </a:r>
          </a:p>
          <a:p>
            <a:endParaRPr lang="en-US" dirty="0"/>
          </a:p>
          <a:p>
            <a:r>
              <a:rPr lang="en-US" dirty="0" smtClean="0">
                <a:latin typeface="Symbol" pitchFamily="18" charset="2"/>
              </a:rPr>
              <a:t>	</a:t>
            </a:r>
            <a:r>
              <a:rPr lang="en-US" dirty="0" err="1" smtClean="0">
                <a:latin typeface="Symbol" pitchFamily="18" charset="2"/>
              </a:rPr>
              <a:t>w</a:t>
            </a:r>
            <a:r>
              <a:rPr lang="en-US" dirty="0" err="1" smtClean="0">
                <a:latin typeface="+mj-lt"/>
              </a:rPr>
              <a:t>f</a:t>
            </a:r>
            <a:r>
              <a:rPr lang="en-US" dirty="0" smtClean="0">
                <a:latin typeface="+mj-lt"/>
              </a:rPr>
              <a:t> = </a:t>
            </a:r>
            <a:r>
              <a:rPr lang="en-US" dirty="0" err="1" smtClean="0">
                <a:latin typeface="+mj-lt"/>
              </a:rPr>
              <a:t>Ts</a:t>
            </a:r>
            <a:r>
              <a:rPr lang="en-US" dirty="0" smtClean="0">
                <a:latin typeface="+mj-lt"/>
              </a:rPr>
              <a:t> * (K1*K2) / (K1 + K2)</a:t>
            </a:r>
          </a:p>
          <a:p>
            <a:endParaRPr lang="en-US" dirty="0">
              <a:latin typeface="+mj-lt"/>
            </a:endParaRPr>
          </a:p>
          <a:p>
            <a:r>
              <a:rPr lang="en-US" dirty="0" smtClean="0">
                <a:latin typeface="+mj-lt"/>
              </a:rPr>
              <a:t>	K1 </a:t>
            </a:r>
            <a:r>
              <a:rPr lang="en-US" dirty="0">
                <a:latin typeface="+mj-lt"/>
              </a:rPr>
              <a:t>= </a:t>
            </a:r>
            <a:r>
              <a:rPr lang="en-US" dirty="0" smtClean="0">
                <a:latin typeface="+mj-lt"/>
              </a:rPr>
              <a:t>(</a:t>
            </a:r>
            <a:r>
              <a:rPr lang="en-US" dirty="0" err="1">
                <a:latin typeface="Symbol" pitchFamily="18" charset="2"/>
              </a:rPr>
              <a:t>w</a:t>
            </a:r>
            <a:r>
              <a:rPr lang="en-US" dirty="0" err="1"/>
              <a:t>f</a:t>
            </a:r>
            <a:r>
              <a:rPr lang="en-US" dirty="0"/>
              <a:t> </a:t>
            </a:r>
            <a:r>
              <a:rPr lang="en-US" dirty="0" smtClean="0">
                <a:latin typeface="+mj-lt"/>
              </a:rPr>
              <a:t>1/GR1) / (Ts1*GR1*eff1)</a:t>
            </a:r>
          </a:p>
          <a:p>
            <a:endParaRPr lang="en-US" dirty="0">
              <a:latin typeface="+mj-lt"/>
            </a:endParaRPr>
          </a:p>
          <a:p>
            <a:r>
              <a:rPr lang="en-US" dirty="0" smtClean="0">
                <a:latin typeface="+mj-lt"/>
              </a:rPr>
              <a:t>	K2 = </a:t>
            </a:r>
            <a:r>
              <a:rPr lang="en-US" dirty="0"/>
              <a:t>(</a:t>
            </a:r>
            <a:r>
              <a:rPr lang="en-US" dirty="0" err="1">
                <a:latin typeface="Symbol" pitchFamily="18" charset="2"/>
              </a:rPr>
              <a:t>w</a:t>
            </a:r>
            <a:r>
              <a:rPr lang="en-US" dirty="0" err="1"/>
              <a:t>f</a:t>
            </a:r>
            <a:r>
              <a:rPr lang="en-US" dirty="0"/>
              <a:t> </a:t>
            </a:r>
            <a:r>
              <a:rPr lang="en-US" dirty="0" smtClean="0"/>
              <a:t>2/GR2) </a:t>
            </a:r>
            <a:r>
              <a:rPr lang="en-US" dirty="0"/>
              <a:t>/ (</a:t>
            </a:r>
            <a:r>
              <a:rPr lang="en-US" dirty="0" smtClean="0"/>
              <a:t>Ts2*GR2*eff2)</a:t>
            </a:r>
            <a:endParaRPr lang="en-US" dirty="0"/>
          </a:p>
        </p:txBody>
      </p:sp>
      <p:sp>
        <p:nvSpPr>
          <p:cNvPr id="3" name="TextBox 2"/>
          <p:cNvSpPr txBox="1"/>
          <p:nvPr/>
        </p:nvSpPr>
        <p:spPr>
          <a:xfrm>
            <a:off x="1066800" y="5712767"/>
            <a:ext cx="6877845" cy="461665"/>
          </a:xfrm>
          <a:prstGeom prst="rect">
            <a:avLst/>
          </a:prstGeom>
          <a:noFill/>
        </p:spPr>
        <p:txBody>
          <a:bodyPr wrap="none" rtlCol="0">
            <a:spAutoFit/>
          </a:bodyPr>
          <a:lstStyle/>
          <a:p>
            <a:r>
              <a:rPr lang="en-US" dirty="0" smtClean="0">
                <a:solidFill>
                  <a:schemeClr val="bg1">
                    <a:lumMod val="50000"/>
                  </a:schemeClr>
                </a:solidFill>
              </a:rPr>
              <a:t>K1, K2 nomenclature derived by Dr. Joe Johnson</a:t>
            </a:r>
            <a:endParaRPr lang="en-US" dirty="0">
              <a:solidFill>
                <a:schemeClr val="bg1">
                  <a:lumMod val="50000"/>
                </a:schemeClr>
              </a:solidFill>
            </a:endParaRPr>
          </a:p>
        </p:txBody>
      </p:sp>
      <p:sp>
        <p:nvSpPr>
          <p:cNvPr id="4" name="TextBox 3"/>
          <p:cNvSpPr txBox="1"/>
          <p:nvPr/>
        </p:nvSpPr>
        <p:spPr>
          <a:xfrm>
            <a:off x="787400" y="4986630"/>
            <a:ext cx="2973891" cy="461665"/>
          </a:xfrm>
          <a:prstGeom prst="rect">
            <a:avLst/>
          </a:prstGeom>
          <a:noFill/>
        </p:spPr>
        <p:txBody>
          <a:bodyPr wrap="none" rtlCol="0">
            <a:spAutoFit/>
          </a:bodyPr>
          <a:lstStyle/>
          <a:p>
            <a:r>
              <a:rPr lang="en-US" dirty="0" smtClean="0"/>
              <a:t>What about current?</a:t>
            </a:r>
            <a:endParaRPr lang="en-US" dirty="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3"/>
          <p:cNvSpPr txBox="1">
            <a:spLocks noChangeArrowheads="1"/>
          </p:cNvSpPr>
          <p:nvPr/>
        </p:nvSpPr>
        <p:spPr bwMode="auto">
          <a:xfrm>
            <a:off x="1524000" y="2028885"/>
            <a:ext cx="6809878"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457200" indent="-457200">
              <a:defRPr sz="2400">
                <a:solidFill>
                  <a:schemeClr val="tx1"/>
                </a:solidFill>
                <a:latin typeface="Times New Roman" pitchFamily="18" charset="0"/>
              </a:defRPr>
            </a:lvl1pPr>
            <a:lvl2pPr marL="914400" indent="-457200">
              <a:defRPr sz="2400">
                <a:solidFill>
                  <a:schemeClr val="tx1"/>
                </a:solidFill>
                <a:latin typeface="Times New Roman" pitchFamily="18" charset="0"/>
              </a:defRPr>
            </a:lvl2pPr>
            <a:lvl3pPr marL="1371600" indent="-457200">
              <a:defRPr sz="2400">
                <a:solidFill>
                  <a:schemeClr val="tx1"/>
                </a:solidFill>
                <a:latin typeface="Times New Roman" pitchFamily="18" charset="0"/>
              </a:defRPr>
            </a:lvl3pPr>
            <a:lvl4pPr marL="1828800" indent="-457200">
              <a:defRPr sz="2400">
                <a:solidFill>
                  <a:schemeClr val="tx1"/>
                </a:solidFill>
                <a:latin typeface="Times New Roman" pitchFamily="18" charset="0"/>
              </a:defRPr>
            </a:lvl4pPr>
            <a:lvl5pPr marL="2286000" indent="-457200">
              <a:defRPr sz="2400">
                <a:solidFill>
                  <a:schemeClr val="tx1"/>
                </a:solidFill>
                <a:latin typeface="Times New Roman" pitchFamily="18" charset="0"/>
              </a:defRPr>
            </a:lvl5pPr>
            <a:lvl6pPr marL="2743200" indent="-457200" eaLnBrk="0" fontAlgn="base" hangingPunct="0">
              <a:spcBef>
                <a:spcPct val="0"/>
              </a:spcBef>
              <a:spcAft>
                <a:spcPct val="0"/>
              </a:spcAft>
              <a:defRPr sz="2400">
                <a:solidFill>
                  <a:schemeClr val="tx1"/>
                </a:solidFill>
                <a:latin typeface="Times New Roman" pitchFamily="18" charset="0"/>
              </a:defRPr>
            </a:lvl6pPr>
            <a:lvl7pPr marL="3200400" indent="-457200" eaLnBrk="0" fontAlgn="base" hangingPunct="0">
              <a:spcBef>
                <a:spcPct val="0"/>
              </a:spcBef>
              <a:spcAft>
                <a:spcPct val="0"/>
              </a:spcAft>
              <a:defRPr sz="2400">
                <a:solidFill>
                  <a:schemeClr val="tx1"/>
                </a:solidFill>
                <a:latin typeface="Times New Roman" pitchFamily="18" charset="0"/>
              </a:defRPr>
            </a:lvl7pPr>
            <a:lvl8pPr marL="3657600" indent="-457200" eaLnBrk="0" fontAlgn="base" hangingPunct="0">
              <a:spcBef>
                <a:spcPct val="0"/>
              </a:spcBef>
              <a:spcAft>
                <a:spcPct val="0"/>
              </a:spcAft>
              <a:defRPr sz="2400">
                <a:solidFill>
                  <a:schemeClr val="tx1"/>
                </a:solidFill>
                <a:latin typeface="Times New Roman" pitchFamily="18" charset="0"/>
              </a:defRPr>
            </a:lvl8pPr>
            <a:lvl9pPr marL="4114800" indent="-457200" eaLnBrk="0" fontAlgn="base" hangingPunct="0">
              <a:spcBef>
                <a:spcPct val="0"/>
              </a:spcBef>
              <a:spcAft>
                <a:spcPct val="0"/>
              </a:spcAft>
              <a:defRPr sz="2400">
                <a:solidFill>
                  <a:schemeClr val="tx1"/>
                </a:solidFill>
                <a:latin typeface="Times New Roman" pitchFamily="18" charset="0"/>
              </a:defRPr>
            </a:lvl9pPr>
          </a:lstStyle>
          <a:p>
            <a:pPr>
              <a:lnSpc>
                <a:spcPct val="150000"/>
              </a:lnSpc>
              <a:buFontTx/>
              <a:buAutoNum type="arabicPeriod"/>
            </a:pPr>
            <a:r>
              <a:rPr lang="en-US" dirty="0">
                <a:latin typeface="Arial" charset="0"/>
              </a:rPr>
              <a:t>Helpful Tools, Constants &amp; Formulas</a:t>
            </a:r>
          </a:p>
          <a:p>
            <a:pPr>
              <a:lnSpc>
                <a:spcPct val="150000"/>
              </a:lnSpc>
              <a:buFontTx/>
              <a:buAutoNum type="arabicPeriod"/>
            </a:pPr>
            <a:r>
              <a:rPr lang="en-US" dirty="0" smtClean="0">
                <a:latin typeface="Arial" charset="0"/>
              </a:rPr>
              <a:t>Traction – Quick Review</a:t>
            </a:r>
            <a:endParaRPr lang="en-US" dirty="0">
              <a:latin typeface="Arial" charset="0"/>
            </a:endParaRPr>
          </a:p>
          <a:p>
            <a:pPr>
              <a:lnSpc>
                <a:spcPct val="150000"/>
              </a:lnSpc>
              <a:buFontTx/>
              <a:buAutoNum type="arabicPeriod"/>
            </a:pPr>
            <a:r>
              <a:rPr lang="en-US" dirty="0" smtClean="0">
                <a:latin typeface="Arial" charset="0"/>
              </a:rPr>
              <a:t>All About Power &amp; Motors</a:t>
            </a:r>
            <a:endParaRPr lang="en-US" dirty="0">
              <a:latin typeface="Arial" charset="0"/>
            </a:endParaRPr>
          </a:p>
          <a:p>
            <a:pPr>
              <a:lnSpc>
                <a:spcPct val="150000"/>
              </a:lnSpc>
              <a:buFontTx/>
              <a:buAutoNum type="arabicPeriod"/>
            </a:pPr>
            <a:r>
              <a:rPr lang="en-US" dirty="0" smtClean="0">
                <a:latin typeface="Arial" charset="0"/>
              </a:rPr>
              <a:t>Gear </a:t>
            </a:r>
            <a:r>
              <a:rPr lang="en-US" dirty="0">
                <a:latin typeface="Arial" charset="0"/>
              </a:rPr>
              <a:t>&amp;</a:t>
            </a:r>
            <a:r>
              <a:rPr lang="en-US" dirty="0" smtClean="0">
                <a:latin typeface="Arial" charset="0"/>
              </a:rPr>
              <a:t> Chain </a:t>
            </a:r>
            <a:r>
              <a:rPr lang="en-US" dirty="0">
                <a:latin typeface="Arial" charset="0"/>
              </a:rPr>
              <a:t>Fundamentals</a:t>
            </a:r>
          </a:p>
          <a:p>
            <a:pPr>
              <a:lnSpc>
                <a:spcPct val="150000"/>
              </a:lnSpc>
              <a:buFontTx/>
              <a:buAutoNum type="arabicPeriod"/>
            </a:pPr>
            <a:r>
              <a:rPr lang="en-US" dirty="0" smtClean="0">
                <a:latin typeface="Arial" charset="0"/>
              </a:rPr>
              <a:t>Motor Combining – What is Really Going on?</a:t>
            </a:r>
          </a:p>
          <a:p>
            <a:pPr>
              <a:lnSpc>
                <a:spcPct val="150000"/>
              </a:lnSpc>
              <a:buFontTx/>
              <a:buAutoNum type="arabicPeriod"/>
            </a:pPr>
            <a:r>
              <a:rPr lang="en-US" dirty="0" smtClean="0">
                <a:latin typeface="Arial" charset="0"/>
              </a:rPr>
              <a:t>Pneumatics</a:t>
            </a:r>
          </a:p>
          <a:p>
            <a:pPr>
              <a:lnSpc>
                <a:spcPct val="150000"/>
              </a:lnSpc>
              <a:buFontTx/>
              <a:buAutoNum type="arabicPeriod"/>
            </a:pPr>
            <a:r>
              <a:rPr lang="en-US" dirty="0" smtClean="0">
                <a:latin typeface="Arial" charset="0"/>
              </a:rPr>
              <a:t>Team 217 Robot Examples</a:t>
            </a:r>
            <a:endParaRPr lang="en-US" dirty="0">
              <a:latin typeface="Arial" charset="0"/>
            </a:endParaRPr>
          </a:p>
          <a:p>
            <a:pPr>
              <a:lnSpc>
                <a:spcPct val="150000"/>
              </a:lnSpc>
              <a:buFontTx/>
              <a:buAutoNum type="arabicPeriod"/>
            </a:pPr>
            <a:r>
              <a:rPr lang="en-US" dirty="0" smtClean="0">
                <a:latin typeface="Arial" charset="0"/>
              </a:rPr>
              <a:t>Question &amp; Answer</a:t>
            </a:r>
            <a:endParaRPr lang="en-US" dirty="0">
              <a:latin typeface="Arial" charset="0"/>
            </a:endParaRPr>
          </a:p>
        </p:txBody>
      </p:sp>
      <p:sp>
        <p:nvSpPr>
          <p:cNvPr id="6148" name="Rectangle 4"/>
          <p:cNvSpPr>
            <a:spLocks noChangeArrowheads="1"/>
          </p:cNvSpPr>
          <p:nvPr/>
        </p:nvSpPr>
        <p:spPr bwMode="auto">
          <a:xfrm>
            <a:off x="1219200" y="4800600"/>
            <a:ext cx="7114678" cy="68580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 name="Rectangle 2"/>
          <p:cNvSpPr txBox="1">
            <a:spLocks noChangeArrowheads="1"/>
          </p:cNvSpPr>
          <p:nvPr/>
        </p:nvSpPr>
        <p:spPr bwMode="auto">
          <a:xfrm>
            <a:off x="685800" y="533400"/>
            <a:ext cx="7848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charset="0"/>
              </a:defRPr>
            </a:lvl2pPr>
            <a:lvl3pPr algn="ctr" rtl="0" eaLnBrk="0" fontAlgn="base" hangingPunct="0">
              <a:spcBef>
                <a:spcPct val="0"/>
              </a:spcBef>
              <a:spcAft>
                <a:spcPct val="0"/>
              </a:spcAft>
              <a:defRPr sz="3600">
                <a:solidFill>
                  <a:schemeClr val="tx2"/>
                </a:solidFill>
                <a:latin typeface="Arial" charset="0"/>
              </a:defRPr>
            </a:lvl3pPr>
            <a:lvl4pPr algn="ctr" rtl="0" eaLnBrk="0" fontAlgn="base" hangingPunct="0">
              <a:spcBef>
                <a:spcPct val="0"/>
              </a:spcBef>
              <a:spcAft>
                <a:spcPct val="0"/>
              </a:spcAft>
              <a:defRPr sz="3600">
                <a:solidFill>
                  <a:schemeClr val="tx2"/>
                </a:solidFill>
                <a:latin typeface="Arial" charset="0"/>
              </a:defRPr>
            </a:lvl4pPr>
            <a:lvl5pPr algn="ctr" rtl="0" eaLnBrk="0" fontAlgn="base" hangingPunct="0">
              <a:spcBef>
                <a:spcPct val="0"/>
              </a:spcBef>
              <a:spcAft>
                <a:spcPct val="0"/>
              </a:spcAft>
              <a:defRPr sz="3600">
                <a:solidFill>
                  <a:schemeClr val="tx2"/>
                </a:solidFill>
                <a:latin typeface="Arial" charset="0"/>
              </a:defRPr>
            </a:lvl5pPr>
            <a:lvl6pPr marL="457200" algn="ctr" rtl="0" eaLnBrk="0" fontAlgn="base" hangingPunct="0">
              <a:spcBef>
                <a:spcPct val="0"/>
              </a:spcBef>
              <a:spcAft>
                <a:spcPct val="0"/>
              </a:spcAft>
              <a:defRPr sz="3600">
                <a:solidFill>
                  <a:schemeClr val="tx2"/>
                </a:solidFill>
                <a:latin typeface="Arial" charset="0"/>
              </a:defRPr>
            </a:lvl6pPr>
            <a:lvl7pPr marL="914400" algn="ctr" rtl="0" eaLnBrk="0" fontAlgn="base" hangingPunct="0">
              <a:spcBef>
                <a:spcPct val="0"/>
              </a:spcBef>
              <a:spcAft>
                <a:spcPct val="0"/>
              </a:spcAft>
              <a:defRPr sz="3600">
                <a:solidFill>
                  <a:schemeClr val="tx2"/>
                </a:solidFill>
                <a:latin typeface="Arial" charset="0"/>
              </a:defRPr>
            </a:lvl7pPr>
            <a:lvl8pPr marL="1371600" algn="ctr" rtl="0" eaLnBrk="0" fontAlgn="base" hangingPunct="0">
              <a:spcBef>
                <a:spcPct val="0"/>
              </a:spcBef>
              <a:spcAft>
                <a:spcPct val="0"/>
              </a:spcAft>
              <a:defRPr sz="3600">
                <a:solidFill>
                  <a:schemeClr val="tx2"/>
                </a:solidFill>
                <a:latin typeface="Arial" charset="0"/>
              </a:defRPr>
            </a:lvl8pPr>
            <a:lvl9pPr marL="1828800" algn="ctr" rtl="0" eaLnBrk="0" fontAlgn="base" hangingPunct="0">
              <a:spcBef>
                <a:spcPct val="0"/>
              </a:spcBef>
              <a:spcAft>
                <a:spcPct val="0"/>
              </a:spcAft>
              <a:defRPr sz="3600">
                <a:solidFill>
                  <a:schemeClr val="tx2"/>
                </a:solidFill>
                <a:latin typeface="Arial" charset="0"/>
              </a:defRPr>
            </a:lvl9pPr>
          </a:lstStyle>
          <a:p>
            <a:r>
              <a:rPr lang="en-US" b="1" kern="0" dirty="0" smtClean="0"/>
              <a:t>FRC Robot Practical Mechanism Designs &amp; Calculations</a:t>
            </a:r>
            <a:endParaRPr lang="en-US" b="1" kern="0" dirty="0"/>
          </a:p>
        </p:txBody>
      </p:sp>
    </p:spTree>
    <p:extLst>
      <p:ext uri="{BB962C8B-B14F-4D97-AF65-F5344CB8AC3E}">
        <p14:creationId xmlns:p14="http://schemas.microsoft.com/office/powerpoint/2010/main" val="3617376650"/>
      </p:ext>
    </p:extLst>
  </p:cSld>
  <p:clrMapOvr>
    <a:masterClrMapping/>
  </p:clrMapOvr>
  <p:transition advTm="7325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685800" y="152400"/>
            <a:ext cx="7772400" cy="1143000"/>
          </a:xfrm>
        </p:spPr>
        <p:txBody>
          <a:bodyPr/>
          <a:lstStyle/>
          <a:p>
            <a:r>
              <a:rPr lang="en-US" b="1" dirty="0" smtClean="0"/>
              <a:t>Pneumatics</a:t>
            </a:r>
            <a:endParaRPr lang="en-US" b="1" dirty="0"/>
          </a:p>
        </p:txBody>
      </p:sp>
      <p:sp>
        <p:nvSpPr>
          <p:cNvPr id="2" name="TextBox 1"/>
          <p:cNvSpPr txBox="1"/>
          <p:nvPr/>
        </p:nvSpPr>
        <p:spPr>
          <a:xfrm>
            <a:off x="304800" y="1143000"/>
            <a:ext cx="5194435" cy="3046988"/>
          </a:xfrm>
          <a:prstGeom prst="rect">
            <a:avLst/>
          </a:prstGeom>
          <a:noFill/>
        </p:spPr>
        <p:txBody>
          <a:bodyPr wrap="none" rtlCol="0">
            <a:spAutoFit/>
          </a:bodyPr>
          <a:lstStyle/>
          <a:p>
            <a:r>
              <a:rPr lang="en-US" dirty="0" smtClean="0"/>
              <a:t>You must Commit.</a:t>
            </a:r>
          </a:p>
          <a:p>
            <a:endParaRPr lang="en-US" dirty="0" smtClean="0"/>
          </a:p>
          <a:p>
            <a:r>
              <a:rPr lang="en-US" dirty="0" smtClean="0"/>
              <a:t>Large initial </a:t>
            </a:r>
            <a:r>
              <a:rPr lang="en-US" dirty="0"/>
              <a:t>weight </a:t>
            </a:r>
            <a:r>
              <a:rPr lang="en-US" dirty="0" smtClean="0"/>
              <a:t>overhead.</a:t>
            </a:r>
          </a:p>
          <a:p>
            <a:endParaRPr lang="en-US" dirty="0"/>
          </a:p>
          <a:p>
            <a:r>
              <a:rPr lang="en-US" dirty="0" smtClean="0"/>
              <a:t>Simple.  Great for Stall Applications.</a:t>
            </a:r>
          </a:p>
          <a:p>
            <a:endParaRPr lang="en-US" dirty="0"/>
          </a:p>
          <a:p>
            <a:r>
              <a:rPr lang="en-US" dirty="0" smtClean="0"/>
              <a:t>Large, Plastic Tanks Changed Game</a:t>
            </a:r>
          </a:p>
          <a:p>
            <a:endParaRPr lang="en-US" dirty="0"/>
          </a:p>
        </p:txBody>
      </p:sp>
      <p:pic>
        <p:nvPicPr>
          <p:cNvPr id="1034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9541" t="38030" r="21308" b="5750"/>
          <a:stretch/>
        </p:blipFill>
        <p:spPr bwMode="auto">
          <a:xfrm>
            <a:off x="5867400" y="1168400"/>
            <a:ext cx="2895600" cy="26343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22080966"/>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1084" t="9770" r="36194" b="11161"/>
          <a:stretch/>
        </p:blipFill>
        <p:spPr bwMode="auto">
          <a:xfrm>
            <a:off x="5791200" y="495478"/>
            <a:ext cx="2893388" cy="36957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8306" name="Rectangle 2"/>
          <p:cNvSpPr>
            <a:spLocks noGrp="1" noChangeArrowheads="1"/>
          </p:cNvSpPr>
          <p:nvPr>
            <p:ph type="title"/>
          </p:nvPr>
        </p:nvSpPr>
        <p:spPr>
          <a:xfrm>
            <a:off x="685800" y="152400"/>
            <a:ext cx="7772400" cy="1143000"/>
          </a:xfrm>
        </p:spPr>
        <p:txBody>
          <a:bodyPr/>
          <a:lstStyle/>
          <a:p>
            <a:r>
              <a:rPr lang="en-US" b="1" dirty="0" smtClean="0"/>
              <a:t>Pneumatics</a:t>
            </a:r>
            <a:endParaRPr lang="en-US" b="1" dirty="0"/>
          </a:p>
        </p:txBody>
      </p:sp>
      <p:sp>
        <p:nvSpPr>
          <p:cNvPr id="2" name="TextBox 1"/>
          <p:cNvSpPr txBox="1"/>
          <p:nvPr/>
        </p:nvSpPr>
        <p:spPr>
          <a:xfrm>
            <a:off x="304800" y="1143000"/>
            <a:ext cx="4663328" cy="1200329"/>
          </a:xfrm>
          <a:prstGeom prst="rect">
            <a:avLst/>
          </a:prstGeom>
          <a:noFill/>
        </p:spPr>
        <p:txBody>
          <a:bodyPr wrap="none" rtlCol="0">
            <a:spAutoFit/>
          </a:bodyPr>
          <a:lstStyle/>
          <a:p>
            <a:r>
              <a:rPr lang="en-US" dirty="0" smtClean="0"/>
              <a:t>Sizing is Simple.</a:t>
            </a:r>
          </a:p>
          <a:p>
            <a:endParaRPr lang="en-US" dirty="0"/>
          </a:p>
          <a:p>
            <a:r>
              <a:rPr lang="en-US" dirty="0" smtClean="0"/>
              <a:t>Volume Calculations More Effort.</a:t>
            </a:r>
          </a:p>
        </p:txBody>
      </p:sp>
      <p:sp>
        <p:nvSpPr>
          <p:cNvPr id="3" name="TextBox 2"/>
          <p:cNvSpPr txBox="1"/>
          <p:nvPr/>
        </p:nvSpPr>
        <p:spPr>
          <a:xfrm>
            <a:off x="762000" y="2967335"/>
            <a:ext cx="6744795" cy="3046988"/>
          </a:xfrm>
          <a:prstGeom prst="rect">
            <a:avLst/>
          </a:prstGeom>
          <a:noFill/>
        </p:spPr>
        <p:txBody>
          <a:bodyPr wrap="none" rtlCol="0">
            <a:spAutoFit/>
          </a:bodyPr>
          <a:lstStyle/>
          <a:p>
            <a:r>
              <a:rPr lang="en-US" dirty="0" smtClean="0"/>
              <a:t>Force = Pressure * Area</a:t>
            </a:r>
          </a:p>
          <a:p>
            <a:endParaRPr lang="en-US" dirty="0"/>
          </a:p>
          <a:p>
            <a:r>
              <a:rPr lang="en-US" dirty="0" smtClean="0"/>
              <a:t>Extend Area = </a:t>
            </a:r>
            <a:r>
              <a:rPr lang="en-US" dirty="0" smtClean="0">
                <a:latin typeface="Symbol" pitchFamily="18" charset="2"/>
              </a:rPr>
              <a:t>p</a:t>
            </a:r>
            <a:r>
              <a:rPr lang="en-US" dirty="0" smtClean="0">
                <a:latin typeface="+mj-lt"/>
              </a:rPr>
              <a:t> * (</a:t>
            </a:r>
            <a:r>
              <a:rPr lang="en-US" dirty="0" err="1" smtClean="0">
                <a:latin typeface="+mj-lt"/>
              </a:rPr>
              <a:t>Cyl</a:t>
            </a:r>
            <a:r>
              <a:rPr lang="en-US" dirty="0" smtClean="0">
                <a:latin typeface="+mj-lt"/>
              </a:rPr>
              <a:t> </a:t>
            </a:r>
            <a:r>
              <a:rPr lang="en-US" dirty="0" err="1" smtClean="0">
                <a:latin typeface="+mj-lt"/>
              </a:rPr>
              <a:t>Dia</a:t>
            </a:r>
            <a:r>
              <a:rPr lang="en-US" dirty="0" smtClean="0">
                <a:latin typeface="+mj-lt"/>
              </a:rPr>
              <a:t>)</a:t>
            </a:r>
            <a:r>
              <a:rPr lang="en-US" baseline="30000" dirty="0" smtClean="0">
                <a:latin typeface="+mj-lt"/>
              </a:rPr>
              <a:t>2</a:t>
            </a:r>
            <a:r>
              <a:rPr lang="en-US" dirty="0" smtClean="0">
                <a:latin typeface="+mj-lt"/>
              </a:rPr>
              <a:t> / 4</a:t>
            </a:r>
          </a:p>
          <a:p>
            <a:endParaRPr lang="en-US" dirty="0">
              <a:latin typeface="+mj-lt"/>
            </a:endParaRPr>
          </a:p>
          <a:p>
            <a:r>
              <a:rPr lang="en-US" dirty="0" smtClean="0">
                <a:latin typeface="+mj-lt"/>
              </a:rPr>
              <a:t>Retract Area = </a:t>
            </a:r>
            <a:r>
              <a:rPr lang="en-US" dirty="0">
                <a:latin typeface="Symbol" pitchFamily="18" charset="2"/>
              </a:rPr>
              <a:t>p</a:t>
            </a:r>
            <a:r>
              <a:rPr lang="en-US" dirty="0"/>
              <a:t> * </a:t>
            </a:r>
            <a:r>
              <a:rPr lang="en-US" dirty="0" smtClean="0"/>
              <a:t>[ (</a:t>
            </a:r>
            <a:r>
              <a:rPr lang="en-US" dirty="0" err="1"/>
              <a:t>Cyl</a:t>
            </a:r>
            <a:r>
              <a:rPr lang="en-US" dirty="0"/>
              <a:t> </a:t>
            </a:r>
            <a:r>
              <a:rPr lang="en-US" dirty="0" err="1"/>
              <a:t>Dia</a:t>
            </a:r>
            <a:r>
              <a:rPr lang="en-US" dirty="0"/>
              <a:t>)</a:t>
            </a:r>
            <a:r>
              <a:rPr lang="en-US" baseline="30000" dirty="0"/>
              <a:t>2</a:t>
            </a:r>
            <a:r>
              <a:rPr lang="en-US" dirty="0"/>
              <a:t> / </a:t>
            </a:r>
            <a:r>
              <a:rPr lang="en-US" dirty="0" smtClean="0"/>
              <a:t>4 - (Rod </a:t>
            </a:r>
            <a:r>
              <a:rPr lang="en-US" dirty="0" err="1"/>
              <a:t>Dia</a:t>
            </a:r>
            <a:r>
              <a:rPr lang="en-US" dirty="0"/>
              <a:t>)</a:t>
            </a:r>
            <a:r>
              <a:rPr lang="en-US" baseline="30000" dirty="0"/>
              <a:t>2</a:t>
            </a:r>
            <a:r>
              <a:rPr lang="en-US" dirty="0"/>
              <a:t> / </a:t>
            </a:r>
            <a:r>
              <a:rPr lang="en-US" dirty="0" smtClean="0"/>
              <a:t>4</a:t>
            </a:r>
          </a:p>
          <a:p>
            <a:endParaRPr lang="en-US" dirty="0"/>
          </a:p>
          <a:p>
            <a:endParaRPr lang="en-US" dirty="0" smtClean="0"/>
          </a:p>
          <a:p>
            <a:r>
              <a:rPr lang="en-US" dirty="0" smtClean="0"/>
              <a:t>We are allowed 60psi Max.  I rarely use it. </a:t>
            </a:r>
            <a:endParaRPr lang="en-US" dirty="0">
              <a:latin typeface="Symbol" pitchFamily="18" charset="2"/>
            </a:endParaRPr>
          </a:p>
        </p:txBody>
      </p:sp>
    </p:spTree>
    <p:extLst>
      <p:ext uri="{BB962C8B-B14F-4D97-AF65-F5344CB8AC3E}">
        <p14:creationId xmlns:p14="http://schemas.microsoft.com/office/powerpoint/2010/main" val="2900907478"/>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457200" y="152400"/>
            <a:ext cx="8305800" cy="1143000"/>
          </a:xfrm>
        </p:spPr>
        <p:txBody>
          <a:bodyPr/>
          <a:lstStyle/>
          <a:p>
            <a:r>
              <a:rPr lang="en-US" b="1" dirty="0" smtClean="0"/>
              <a:t>Pneumatics – Do I have Enough Air?</a:t>
            </a:r>
            <a:endParaRPr lang="en-US" b="1" dirty="0"/>
          </a:p>
        </p:txBody>
      </p:sp>
      <p:sp>
        <p:nvSpPr>
          <p:cNvPr id="2" name="TextBox 1"/>
          <p:cNvSpPr txBox="1"/>
          <p:nvPr/>
        </p:nvSpPr>
        <p:spPr>
          <a:xfrm>
            <a:off x="304800" y="1828800"/>
            <a:ext cx="7540654" cy="3785652"/>
          </a:xfrm>
          <a:prstGeom prst="rect">
            <a:avLst/>
          </a:prstGeom>
          <a:noFill/>
        </p:spPr>
        <p:txBody>
          <a:bodyPr wrap="none" rtlCol="0">
            <a:spAutoFit/>
          </a:bodyPr>
          <a:lstStyle/>
          <a:p>
            <a:r>
              <a:rPr lang="en-US" dirty="0" smtClean="0"/>
              <a:t>All about Pressure vs. Volume</a:t>
            </a:r>
          </a:p>
          <a:p>
            <a:endParaRPr lang="en-US" dirty="0" smtClean="0"/>
          </a:p>
          <a:p>
            <a:r>
              <a:rPr lang="en-US" dirty="0" smtClean="0"/>
              <a:t>Allowed 120 psi storage.  Use it all!!</a:t>
            </a:r>
          </a:p>
          <a:p>
            <a:endParaRPr lang="en-US" dirty="0"/>
          </a:p>
          <a:p>
            <a:r>
              <a:rPr lang="en-US" dirty="0" smtClean="0"/>
              <a:t>Allowed up to 60psi usable.  </a:t>
            </a:r>
          </a:p>
          <a:p>
            <a:endParaRPr lang="en-US" dirty="0"/>
          </a:p>
          <a:p>
            <a:r>
              <a:rPr lang="en-US" dirty="0" smtClean="0"/>
              <a:t>Try to minimize, but solenoids need ~35psi to actuate.</a:t>
            </a:r>
          </a:p>
          <a:p>
            <a:endParaRPr lang="en-US" dirty="0"/>
          </a:p>
          <a:p>
            <a:r>
              <a:rPr lang="en-US" dirty="0" smtClean="0"/>
              <a:t>P1 * V1 = P2 * V2 for a compressible fluid (air) </a:t>
            </a:r>
          </a:p>
          <a:p>
            <a:endParaRPr lang="en-US" dirty="0"/>
          </a:p>
        </p:txBody>
      </p:sp>
      <p:pic>
        <p:nvPicPr>
          <p:cNvPr id="1034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9541" t="38030" r="21308" b="5750"/>
          <a:stretch/>
        </p:blipFill>
        <p:spPr bwMode="auto">
          <a:xfrm>
            <a:off x="5867400" y="1168400"/>
            <a:ext cx="2895600" cy="26343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5291034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3"/>
          <p:cNvSpPr txBox="1">
            <a:spLocks noChangeArrowheads="1"/>
          </p:cNvSpPr>
          <p:nvPr/>
        </p:nvSpPr>
        <p:spPr bwMode="auto">
          <a:xfrm>
            <a:off x="711200" y="1143000"/>
            <a:ext cx="8125366"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457200" indent="-457200">
              <a:defRPr sz="2400">
                <a:solidFill>
                  <a:schemeClr val="tx1"/>
                </a:solidFill>
                <a:latin typeface="Times New Roman" pitchFamily="18" charset="0"/>
              </a:defRPr>
            </a:lvl1pPr>
            <a:lvl2pPr marL="914400" indent="-457200">
              <a:defRPr sz="2400">
                <a:solidFill>
                  <a:schemeClr val="tx1"/>
                </a:solidFill>
                <a:latin typeface="Times New Roman" pitchFamily="18" charset="0"/>
              </a:defRPr>
            </a:lvl2pPr>
            <a:lvl3pPr marL="1371600" indent="-457200">
              <a:defRPr sz="2400">
                <a:solidFill>
                  <a:schemeClr val="tx1"/>
                </a:solidFill>
                <a:latin typeface="Times New Roman" pitchFamily="18" charset="0"/>
              </a:defRPr>
            </a:lvl3pPr>
            <a:lvl4pPr marL="1828800" indent="-457200">
              <a:defRPr sz="2400">
                <a:solidFill>
                  <a:schemeClr val="tx1"/>
                </a:solidFill>
                <a:latin typeface="Times New Roman" pitchFamily="18" charset="0"/>
              </a:defRPr>
            </a:lvl4pPr>
            <a:lvl5pPr marL="2286000" indent="-457200">
              <a:defRPr sz="2400">
                <a:solidFill>
                  <a:schemeClr val="tx1"/>
                </a:solidFill>
                <a:latin typeface="Times New Roman" pitchFamily="18" charset="0"/>
              </a:defRPr>
            </a:lvl5pPr>
            <a:lvl6pPr marL="2743200" indent="-457200" eaLnBrk="0" fontAlgn="base" hangingPunct="0">
              <a:spcBef>
                <a:spcPct val="0"/>
              </a:spcBef>
              <a:spcAft>
                <a:spcPct val="0"/>
              </a:spcAft>
              <a:defRPr sz="2400">
                <a:solidFill>
                  <a:schemeClr val="tx1"/>
                </a:solidFill>
                <a:latin typeface="Times New Roman" pitchFamily="18" charset="0"/>
              </a:defRPr>
            </a:lvl6pPr>
            <a:lvl7pPr marL="3200400" indent="-457200" eaLnBrk="0" fontAlgn="base" hangingPunct="0">
              <a:spcBef>
                <a:spcPct val="0"/>
              </a:spcBef>
              <a:spcAft>
                <a:spcPct val="0"/>
              </a:spcAft>
              <a:defRPr sz="2400">
                <a:solidFill>
                  <a:schemeClr val="tx1"/>
                </a:solidFill>
                <a:latin typeface="Times New Roman" pitchFamily="18" charset="0"/>
              </a:defRPr>
            </a:lvl7pPr>
            <a:lvl8pPr marL="3657600" indent="-457200" eaLnBrk="0" fontAlgn="base" hangingPunct="0">
              <a:spcBef>
                <a:spcPct val="0"/>
              </a:spcBef>
              <a:spcAft>
                <a:spcPct val="0"/>
              </a:spcAft>
              <a:defRPr sz="2400">
                <a:solidFill>
                  <a:schemeClr val="tx1"/>
                </a:solidFill>
                <a:latin typeface="Times New Roman" pitchFamily="18" charset="0"/>
              </a:defRPr>
            </a:lvl8pPr>
            <a:lvl9pPr marL="4114800" indent="-457200" eaLnBrk="0" fontAlgn="base" hangingPunct="0">
              <a:spcBef>
                <a:spcPct val="0"/>
              </a:spcBef>
              <a:spcAft>
                <a:spcPct val="0"/>
              </a:spcAft>
              <a:defRPr sz="2400">
                <a:solidFill>
                  <a:schemeClr val="tx1"/>
                </a:solidFill>
                <a:latin typeface="Times New Roman" pitchFamily="18" charset="0"/>
              </a:defRPr>
            </a:lvl9pPr>
          </a:lstStyle>
          <a:p>
            <a:pPr>
              <a:lnSpc>
                <a:spcPct val="150000"/>
              </a:lnSpc>
              <a:buFontTx/>
              <a:buAutoNum type="arabicPeriod"/>
            </a:pPr>
            <a:r>
              <a:rPr lang="en-US" dirty="0" smtClean="0">
                <a:latin typeface="Arial" charset="0"/>
              </a:rPr>
              <a:t>1 </a:t>
            </a:r>
            <a:r>
              <a:rPr lang="en-US" dirty="0" err="1" smtClean="0">
                <a:latin typeface="Arial" charset="0"/>
              </a:rPr>
              <a:t>lbf</a:t>
            </a:r>
            <a:r>
              <a:rPr lang="en-US" dirty="0" smtClean="0">
                <a:latin typeface="Arial" charset="0"/>
              </a:rPr>
              <a:t> = 4.45 N</a:t>
            </a:r>
          </a:p>
          <a:p>
            <a:pPr>
              <a:lnSpc>
                <a:spcPct val="150000"/>
              </a:lnSpc>
              <a:buFontTx/>
              <a:buAutoNum type="arabicPeriod"/>
            </a:pPr>
            <a:r>
              <a:rPr lang="en-US" dirty="0" smtClean="0">
                <a:latin typeface="Arial" charset="0"/>
              </a:rPr>
              <a:t>1” = 0.254 m</a:t>
            </a:r>
          </a:p>
          <a:p>
            <a:pPr>
              <a:lnSpc>
                <a:spcPct val="150000"/>
              </a:lnSpc>
              <a:buFontTx/>
              <a:buAutoNum type="arabicPeriod"/>
            </a:pPr>
            <a:r>
              <a:rPr lang="en-US" dirty="0" smtClean="0">
                <a:latin typeface="Arial" charset="0"/>
              </a:rPr>
              <a:t>1 ft</a:t>
            </a:r>
            <a:r>
              <a:rPr lang="en-US" dirty="0">
                <a:latin typeface="Arial" charset="0"/>
              </a:rPr>
              <a:t>-</a:t>
            </a:r>
            <a:r>
              <a:rPr lang="en-US" dirty="0" smtClean="0">
                <a:latin typeface="Arial" charset="0"/>
              </a:rPr>
              <a:t>lb = 1.356 N-m</a:t>
            </a:r>
          </a:p>
          <a:p>
            <a:pPr>
              <a:lnSpc>
                <a:spcPct val="150000"/>
              </a:lnSpc>
              <a:buFontTx/>
              <a:buAutoNum type="arabicPeriod"/>
            </a:pPr>
            <a:r>
              <a:rPr lang="en-US" dirty="0" smtClean="0">
                <a:latin typeface="Arial" charset="0"/>
              </a:rPr>
              <a:t>1 RPM = </a:t>
            </a:r>
            <a:r>
              <a:rPr lang="en-US" dirty="0" smtClean="0">
                <a:latin typeface="Symbol" pitchFamily="18" charset="2"/>
              </a:rPr>
              <a:t>p</a:t>
            </a:r>
            <a:r>
              <a:rPr lang="en-US" dirty="0" smtClean="0">
                <a:latin typeface="Arial" charset="0"/>
              </a:rPr>
              <a:t>/30  rad / sec</a:t>
            </a:r>
          </a:p>
          <a:p>
            <a:pPr>
              <a:lnSpc>
                <a:spcPct val="150000"/>
              </a:lnSpc>
              <a:buFontTx/>
              <a:buAutoNum type="arabicPeriod"/>
            </a:pPr>
            <a:r>
              <a:rPr lang="en-US" dirty="0" smtClean="0">
                <a:latin typeface="Arial" charset="0"/>
              </a:rPr>
              <a:t>Robot </a:t>
            </a:r>
            <a:r>
              <a:rPr lang="en-US" dirty="0" err="1" smtClean="0">
                <a:latin typeface="Arial" charset="0"/>
              </a:rPr>
              <a:t>Vel</a:t>
            </a:r>
            <a:r>
              <a:rPr lang="en-US" dirty="0" smtClean="0">
                <a:latin typeface="Arial" charset="0"/>
              </a:rPr>
              <a:t> = </a:t>
            </a:r>
            <a:r>
              <a:rPr lang="en-US" dirty="0" smtClean="0">
                <a:latin typeface="Symbol" pitchFamily="18" charset="2"/>
              </a:rPr>
              <a:t>w </a:t>
            </a:r>
            <a:r>
              <a:rPr lang="en-US" dirty="0" smtClean="0">
                <a:latin typeface="Arial" charset="0"/>
              </a:rPr>
              <a:t>* Wheel Radius</a:t>
            </a:r>
          </a:p>
          <a:p>
            <a:pPr>
              <a:lnSpc>
                <a:spcPct val="150000"/>
              </a:lnSpc>
              <a:buFontTx/>
              <a:buAutoNum type="arabicPeriod"/>
            </a:pPr>
            <a:r>
              <a:rPr lang="en-US" dirty="0" smtClean="0">
                <a:latin typeface="Arial" charset="0"/>
              </a:rPr>
              <a:t>Torque = Force * Distance</a:t>
            </a:r>
          </a:p>
          <a:p>
            <a:pPr>
              <a:lnSpc>
                <a:spcPct val="150000"/>
              </a:lnSpc>
              <a:buFontTx/>
              <a:buAutoNum type="arabicPeriod"/>
            </a:pPr>
            <a:r>
              <a:rPr lang="en-US" dirty="0" smtClean="0">
                <a:latin typeface="Arial" charset="0"/>
              </a:rPr>
              <a:t>Force = Pressure * Area</a:t>
            </a:r>
          </a:p>
          <a:p>
            <a:pPr>
              <a:lnSpc>
                <a:spcPct val="150000"/>
              </a:lnSpc>
              <a:buFontTx/>
              <a:buAutoNum type="arabicPeriod"/>
            </a:pPr>
            <a:r>
              <a:rPr lang="en-US" dirty="0" err="1" smtClean="0">
                <a:latin typeface="Arial" charset="0"/>
              </a:rPr>
              <a:t>Mech</a:t>
            </a:r>
            <a:r>
              <a:rPr lang="en-US" dirty="0" smtClean="0">
                <a:latin typeface="Arial" charset="0"/>
              </a:rPr>
              <a:t> Power = Torque * </a:t>
            </a:r>
            <a:r>
              <a:rPr lang="en-US" dirty="0" smtClean="0">
                <a:latin typeface="Symbol" pitchFamily="18" charset="2"/>
              </a:rPr>
              <a:t>w </a:t>
            </a:r>
            <a:r>
              <a:rPr lang="en-US" dirty="0" smtClean="0">
                <a:latin typeface="Arial" charset="0"/>
              </a:rPr>
              <a:t>or Force * Distance Traveled</a:t>
            </a:r>
          </a:p>
          <a:p>
            <a:pPr>
              <a:lnSpc>
                <a:spcPct val="150000"/>
              </a:lnSpc>
              <a:buFontTx/>
              <a:buAutoNum type="arabicPeriod"/>
            </a:pPr>
            <a:r>
              <a:rPr lang="en-US" dirty="0" err="1" smtClean="0">
                <a:latin typeface="Arial" charset="0"/>
              </a:rPr>
              <a:t>Elec</a:t>
            </a:r>
            <a:r>
              <a:rPr lang="en-US" dirty="0" smtClean="0">
                <a:latin typeface="Arial" charset="0"/>
              </a:rPr>
              <a:t> Power = Voltage * Current</a:t>
            </a:r>
          </a:p>
          <a:p>
            <a:pPr>
              <a:lnSpc>
                <a:spcPct val="150000"/>
              </a:lnSpc>
              <a:buFontTx/>
              <a:buAutoNum type="arabicPeriod"/>
            </a:pPr>
            <a:r>
              <a:rPr lang="en-US" dirty="0" err="1" smtClean="0">
                <a:latin typeface="Arial" charset="0"/>
              </a:rPr>
              <a:t>Ffriction</a:t>
            </a:r>
            <a:r>
              <a:rPr lang="en-US" dirty="0" smtClean="0">
                <a:latin typeface="Arial" charset="0"/>
              </a:rPr>
              <a:t> = </a:t>
            </a:r>
            <a:r>
              <a:rPr lang="en-US" dirty="0" err="1" smtClean="0">
                <a:latin typeface="Arial" charset="0"/>
              </a:rPr>
              <a:t>Fnormal</a:t>
            </a:r>
            <a:r>
              <a:rPr lang="en-US" dirty="0" smtClean="0">
                <a:latin typeface="Arial" charset="0"/>
              </a:rPr>
              <a:t> * </a:t>
            </a:r>
            <a:r>
              <a:rPr lang="en-US" dirty="0" smtClean="0">
                <a:latin typeface="Symbol" pitchFamily="18" charset="2"/>
              </a:rPr>
              <a:t>m</a:t>
            </a:r>
          </a:p>
        </p:txBody>
      </p:sp>
      <p:sp>
        <p:nvSpPr>
          <p:cNvPr id="7" name="Rectangle 2"/>
          <p:cNvSpPr txBox="1">
            <a:spLocks noChangeArrowheads="1"/>
          </p:cNvSpPr>
          <p:nvPr/>
        </p:nvSpPr>
        <p:spPr bwMode="auto">
          <a:xfrm>
            <a:off x="685800" y="228600"/>
            <a:ext cx="7848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charset="0"/>
              </a:defRPr>
            </a:lvl2pPr>
            <a:lvl3pPr algn="ctr" rtl="0" eaLnBrk="0" fontAlgn="base" hangingPunct="0">
              <a:spcBef>
                <a:spcPct val="0"/>
              </a:spcBef>
              <a:spcAft>
                <a:spcPct val="0"/>
              </a:spcAft>
              <a:defRPr sz="3600">
                <a:solidFill>
                  <a:schemeClr val="tx2"/>
                </a:solidFill>
                <a:latin typeface="Arial" charset="0"/>
              </a:defRPr>
            </a:lvl3pPr>
            <a:lvl4pPr algn="ctr" rtl="0" eaLnBrk="0" fontAlgn="base" hangingPunct="0">
              <a:spcBef>
                <a:spcPct val="0"/>
              </a:spcBef>
              <a:spcAft>
                <a:spcPct val="0"/>
              </a:spcAft>
              <a:defRPr sz="3600">
                <a:solidFill>
                  <a:schemeClr val="tx2"/>
                </a:solidFill>
                <a:latin typeface="Arial" charset="0"/>
              </a:defRPr>
            </a:lvl4pPr>
            <a:lvl5pPr algn="ctr" rtl="0" eaLnBrk="0" fontAlgn="base" hangingPunct="0">
              <a:spcBef>
                <a:spcPct val="0"/>
              </a:spcBef>
              <a:spcAft>
                <a:spcPct val="0"/>
              </a:spcAft>
              <a:defRPr sz="3600">
                <a:solidFill>
                  <a:schemeClr val="tx2"/>
                </a:solidFill>
                <a:latin typeface="Arial" charset="0"/>
              </a:defRPr>
            </a:lvl5pPr>
            <a:lvl6pPr marL="457200" algn="ctr" rtl="0" eaLnBrk="0" fontAlgn="base" hangingPunct="0">
              <a:spcBef>
                <a:spcPct val="0"/>
              </a:spcBef>
              <a:spcAft>
                <a:spcPct val="0"/>
              </a:spcAft>
              <a:defRPr sz="3600">
                <a:solidFill>
                  <a:schemeClr val="tx2"/>
                </a:solidFill>
                <a:latin typeface="Arial" charset="0"/>
              </a:defRPr>
            </a:lvl6pPr>
            <a:lvl7pPr marL="914400" algn="ctr" rtl="0" eaLnBrk="0" fontAlgn="base" hangingPunct="0">
              <a:spcBef>
                <a:spcPct val="0"/>
              </a:spcBef>
              <a:spcAft>
                <a:spcPct val="0"/>
              </a:spcAft>
              <a:defRPr sz="3600">
                <a:solidFill>
                  <a:schemeClr val="tx2"/>
                </a:solidFill>
                <a:latin typeface="Arial" charset="0"/>
              </a:defRPr>
            </a:lvl7pPr>
            <a:lvl8pPr marL="1371600" algn="ctr" rtl="0" eaLnBrk="0" fontAlgn="base" hangingPunct="0">
              <a:spcBef>
                <a:spcPct val="0"/>
              </a:spcBef>
              <a:spcAft>
                <a:spcPct val="0"/>
              </a:spcAft>
              <a:defRPr sz="3600">
                <a:solidFill>
                  <a:schemeClr val="tx2"/>
                </a:solidFill>
                <a:latin typeface="Arial" charset="0"/>
              </a:defRPr>
            </a:lvl8pPr>
            <a:lvl9pPr marL="1828800" algn="ctr" rtl="0" eaLnBrk="0" fontAlgn="base" hangingPunct="0">
              <a:spcBef>
                <a:spcPct val="0"/>
              </a:spcBef>
              <a:spcAft>
                <a:spcPct val="0"/>
              </a:spcAft>
              <a:defRPr sz="3600">
                <a:solidFill>
                  <a:schemeClr val="tx2"/>
                </a:solidFill>
                <a:latin typeface="Arial" charset="0"/>
              </a:defRPr>
            </a:lvl9pPr>
          </a:lstStyle>
          <a:p>
            <a:r>
              <a:rPr lang="en-US" b="1" kern="0" dirty="0" smtClean="0"/>
              <a:t>Constants &amp; Formulas</a:t>
            </a:r>
            <a:endParaRPr lang="en-US" b="1" kern="0" dirty="0"/>
          </a:p>
        </p:txBody>
      </p:sp>
    </p:spTree>
    <p:extLst>
      <p:ext uri="{BB962C8B-B14F-4D97-AF65-F5344CB8AC3E}">
        <p14:creationId xmlns:p14="http://schemas.microsoft.com/office/powerpoint/2010/main" val="3563637317"/>
      </p:ext>
    </p:extLst>
  </p:cSld>
  <p:clrMapOvr>
    <a:masterClrMapping/>
  </p:clrMapOvr>
  <p:transition advTm="7325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3"/>
          <p:cNvSpPr txBox="1">
            <a:spLocks noChangeArrowheads="1"/>
          </p:cNvSpPr>
          <p:nvPr/>
        </p:nvSpPr>
        <p:spPr bwMode="auto">
          <a:xfrm>
            <a:off x="1524000" y="2028885"/>
            <a:ext cx="6809878"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457200" indent="-457200">
              <a:defRPr sz="2400">
                <a:solidFill>
                  <a:schemeClr val="tx1"/>
                </a:solidFill>
                <a:latin typeface="Times New Roman" pitchFamily="18" charset="0"/>
              </a:defRPr>
            </a:lvl1pPr>
            <a:lvl2pPr marL="914400" indent="-457200">
              <a:defRPr sz="2400">
                <a:solidFill>
                  <a:schemeClr val="tx1"/>
                </a:solidFill>
                <a:latin typeface="Times New Roman" pitchFamily="18" charset="0"/>
              </a:defRPr>
            </a:lvl2pPr>
            <a:lvl3pPr marL="1371600" indent="-457200">
              <a:defRPr sz="2400">
                <a:solidFill>
                  <a:schemeClr val="tx1"/>
                </a:solidFill>
                <a:latin typeface="Times New Roman" pitchFamily="18" charset="0"/>
              </a:defRPr>
            </a:lvl3pPr>
            <a:lvl4pPr marL="1828800" indent="-457200">
              <a:defRPr sz="2400">
                <a:solidFill>
                  <a:schemeClr val="tx1"/>
                </a:solidFill>
                <a:latin typeface="Times New Roman" pitchFamily="18" charset="0"/>
              </a:defRPr>
            </a:lvl4pPr>
            <a:lvl5pPr marL="2286000" indent="-457200">
              <a:defRPr sz="2400">
                <a:solidFill>
                  <a:schemeClr val="tx1"/>
                </a:solidFill>
                <a:latin typeface="Times New Roman" pitchFamily="18" charset="0"/>
              </a:defRPr>
            </a:lvl5pPr>
            <a:lvl6pPr marL="2743200" indent="-457200" eaLnBrk="0" fontAlgn="base" hangingPunct="0">
              <a:spcBef>
                <a:spcPct val="0"/>
              </a:spcBef>
              <a:spcAft>
                <a:spcPct val="0"/>
              </a:spcAft>
              <a:defRPr sz="2400">
                <a:solidFill>
                  <a:schemeClr val="tx1"/>
                </a:solidFill>
                <a:latin typeface="Times New Roman" pitchFamily="18" charset="0"/>
              </a:defRPr>
            </a:lvl6pPr>
            <a:lvl7pPr marL="3200400" indent="-457200" eaLnBrk="0" fontAlgn="base" hangingPunct="0">
              <a:spcBef>
                <a:spcPct val="0"/>
              </a:spcBef>
              <a:spcAft>
                <a:spcPct val="0"/>
              </a:spcAft>
              <a:defRPr sz="2400">
                <a:solidFill>
                  <a:schemeClr val="tx1"/>
                </a:solidFill>
                <a:latin typeface="Times New Roman" pitchFamily="18" charset="0"/>
              </a:defRPr>
            </a:lvl7pPr>
            <a:lvl8pPr marL="3657600" indent="-457200" eaLnBrk="0" fontAlgn="base" hangingPunct="0">
              <a:spcBef>
                <a:spcPct val="0"/>
              </a:spcBef>
              <a:spcAft>
                <a:spcPct val="0"/>
              </a:spcAft>
              <a:defRPr sz="2400">
                <a:solidFill>
                  <a:schemeClr val="tx1"/>
                </a:solidFill>
                <a:latin typeface="Times New Roman" pitchFamily="18" charset="0"/>
              </a:defRPr>
            </a:lvl8pPr>
            <a:lvl9pPr marL="4114800" indent="-457200" eaLnBrk="0" fontAlgn="base" hangingPunct="0">
              <a:spcBef>
                <a:spcPct val="0"/>
              </a:spcBef>
              <a:spcAft>
                <a:spcPct val="0"/>
              </a:spcAft>
              <a:defRPr sz="2400">
                <a:solidFill>
                  <a:schemeClr val="tx1"/>
                </a:solidFill>
                <a:latin typeface="Times New Roman" pitchFamily="18" charset="0"/>
              </a:defRPr>
            </a:lvl9pPr>
          </a:lstStyle>
          <a:p>
            <a:pPr>
              <a:lnSpc>
                <a:spcPct val="150000"/>
              </a:lnSpc>
              <a:buFontTx/>
              <a:buAutoNum type="arabicPeriod"/>
            </a:pPr>
            <a:r>
              <a:rPr lang="en-US" dirty="0">
                <a:latin typeface="Arial" charset="0"/>
              </a:rPr>
              <a:t>Helpful Tools, Constants &amp; Formulas</a:t>
            </a:r>
          </a:p>
          <a:p>
            <a:pPr>
              <a:lnSpc>
                <a:spcPct val="150000"/>
              </a:lnSpc>
              <a:buFontTx/>
              <a:buAutoNum type="arabicPeriod"/>
            </a:pPr>
            <a:r>
              <a:rPr lang="en-US" dirty="0" smtClean="0">
                <a:latin typeface="Arial" charset="0"/>
              </a:rPr>
              <a:t>Traction – Quick Review</a:t>
            </a:r>
            <a:endParaRPr lang="en-US" dirty="0">
              <a:latin typeface="Arial" charset="0"/>
            </a:endParaRPr>
          </a:p>
          <a:p>
            <a:pPr>
              <a:lnSpc>
                <a:spcPct val="150000"/>
              </a:lnSpc>
              <a:buFontTx/>
              <a:buAutoNum type="arabicPeriod"/>
            </a:pPr>
            <a:r>
              <a:rPr lang="en-US" dirty="0" smtClean="0">
                <a:latin typeface="Arial" charset="0"/>
              </a:rPr>
              <a:t>All About Power &amp; Motors</a:t>
            </a:r>
            <a:endParaRPr lang="en-US" dirty="0">
              <a:latin typeface="Arial" charset="0"/>
            </a:endParaRPr>
          </a:p>
          <a:p>
            <a:pPr>
              <a:lnSpc>
                <a:spcPct val="150000"/>
              </a:lnSpc>
              <a:buFontTx/>
              <a:buAutoNum type="arabicPeriod"/>
            </a:pPr>
            <a:r>
              <a:rPr lang="en-US" dirty="0" smtClean="0">
                <a:latin typeface="Arial" charset="0"/>
              </a:rPr>
              <a:t>Gear </a:t>
            </a:r>
            <a:r>
              <a:rPr lang="en-US" dirty="0">
                <a:latin typeface="Arial" charset="0"/>
              </a:rPr>
              <a:t>&amp;</a:t>
            </a:r>
            <a:r>
              <a:rPr lang="en-US" dirty="0" smtClean="0">
                <a:latin typeface="Arial" charset="0"/>
              </a:rPr>
              <a:t> Chain </a:t>
            </a:r>
            <a:r>
              <a:rPr lang="en-US" dirty="0">
                <a:latin typeface="Arial" charset="0"/>
              </a:rPr>
              <a:t>Fundamentals</a:t>
            </a:r>
          </a:p>
          <a:p>
            <a:pPr>
              <a:lnSpc>
                <a:spcPct val="150000"/>
              </a:lnSpc>
              <a:buFontTx/>
              <a:buAutoNum type="arabicPeriod"/>
            </a:pPr>
            <a:r>
              <a:rPr lang="en-US" dirty="0" smtClean="0">
                <a:latin typeface="Arial" charset="0"/>
              </a:rPr>
              <a:t>Motor Combining – What is Really Going on?</a:t>
            </a:r>
          </a:p>
          <a:p>
            <a:pPr>
              <a:lnSpc>
                <a:spcPct val="150000"/>
              </a:lnSpc>
              <a:buFontTx/>
              <a:buAutoNum type="arabicPeriod"/>
            </a:pPr>
            <a:r>
              <a:rPr lang="en-US" dirty="0" smtClean="0">
                <a:latin typeface="Arial" charset="0"/>
              </a:rPr>
              <a:t>Pneumatics</a:t>
            </a:r>
          </a:p>
          <a:p>
            <a:pPr>
              <a:lnSpc>
                <a:spcPct val="150000"/>
              </a:lnSpc>
              <a:buFontTx/>
              <a:buAutoNum type="arabicPeriod"/>
            </a:pPr>
            <a:r>
              <a:rPr lang="en-US" dirty="0" smtClean="0">
                <a:latin typeface="Arial" charset="0"/>
              </a:rPr>
              <a:t>Team 217 Robot Examples</a:t>
            </a:r>
            <a:endParaRPr lang="en-US" dirty="0">
              <a:latin typeface="Arial" charset="0"/>
            </a:endParaRPr>
          </a:p>
          <a:p>
            <a:pPr>
              <a:lnSpc>
                <a:spcPct val="150000"/>
              </a:lnSpc>
              <a:buFontTx/>
              <a:buAutoNum type="arabicPeriod"/>
            </a:pPr>
            <a:r>
              <a:rPr lang="en-US" dirty="0" smtClean="0">
                <a:latin typeface="Arial" charset="0"/>
              </a:rPr>
              <a:t>Question &amp; Answer</a:t>
            </a:r>
            <a:endParaRPr lang="en-US" dirty="0">
              <a:latin typeface="Arial" charset="0"/>
            </a:endParaRPr>
          </a:p>
        </p:txBody>
      </p:sp>
      <p:sp>
        <p:nvSpPr>
          <p:cNvPr id="6148" name="Rectangle 4"/>
          <p:cNvSpPr>
            <a:spLocks noChangeArrowheads="1"/>
          </p:cNvSpPr>
          <p:nvPr/>
        </p:nvSpPr>
        <p:spPr bwMode="auto">
          <a:xfrm>
            <a:off x="1219200" y="5334000"/>
            <a:ext cx="7114678" cy="68580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 name="Rectangle 2"/>
          <p:cNvSpPr txBox="1">
            <a:spLocks noChangeArrowheads="1"/>
          </p:cNvSpPr>
          <p:nvPr/>
        </p:nvSpPr>
        <p:spPr bwMode="auto">
          <a:xfrm>
            <a:off x="685800" y="533400"/>
            <a:ext cx="7848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charset="0"/>
              </a:defRPr>
            </a:lvl2pPr>
            <a:lvl3pPr algn="ctr" rtl="0" eaLnBrk="0" fontAlgn="base" hangingPunct="0">
              <a:spcBef>
                <a:spcPct val="0"/>
              </a:spcBef>
              <a:spcAft>
                <a:spcPct val="0"/>
              </a:spcAft>
              <a:defRPr sz="3600">
                <a:solidFill>
                  <a:schemeClr val="tx2"/>
                </a:solidFill>
                <a:latin typeface="Arial" charset="0"/>
              </a:defRPr>
            </a:lvl3pPr>
            <a:lvl4pPr algn="ctr" rtl="0" eaLnBrk="0" fontAlgn="base" hangingPunct="0">
              <a:spcBef>
                <a:spcPct val="0"/>
              </a:spcBef>
              <a:spcAft>
                <a:spcPct val="0"/>
              </a:spcAft>
              <a:defRPr sz="3600">
                <a:solidFill>
                  <a:schemeClr val="tx2"/>
                </a:solidFill>
                <a:latin typeface="Arial" charset="0"/>
              </a:defRPr>
            </a:lvl4pPr>
            <a:lvl5pPr algn="ctr" rtl="0" eaLnBrk="0" fontAlgn="base" hangingPunct="0">
              <a:spcBef>
                <a:spcPct val="0"/>
              </a:spcBef>
              <a:spcAft>
                <a:spcPct val="0"/>
              </a:spcAft>
              <a:defRPr sz="3600">
                <a:solidFill>
                  <a:schemeClr val="tx2"/>
                </a:solidFill>
                <a:latin typeface="Arial" charset="0"/>
              </a:defRPr>
            </a:lvl5pPr>
            <a:lvl6pPr marL="457200" algn="ctr" rtl="0" eaLnBrk="0" fontAlgn="base" hangingPunct="0">
              <a:spcBef>
                <a:spcPct val="0"/>
              </a:spcBef>
              <a:spcAft>
                <a:spcPct val="0"/>
              </a:spcAft>
              <a:defRPr sz="3600">
                <a:solidFill>
                  <a:schemeClr val="tx2"/>
                </a:solidFill>
                <a:latin typeface="Arial" charset="0"/>
              </a:defRPr>
            </a:lvl6pPr>
            <a:lvl7pPr marL="914400" algn="ctr" rtl="0" eaLnBrk="0" fontAlgn="base" hangingPunct="0">
              <a:spcBef>
                <a:spcPct val="0"/>
              </a:spcBef>
              <a:spcAft>
                <a:spcPct val="0"/>
              </a:spcAft>
              <a:defRPr sz="3600">
                <a:solidFill>
                  <a:schemeClr val="tx2"/>
                </a:solidFill>
                <a:latin typeface="Arial" charset="0"/>
              </a:defRPr>
            </a:lvl7pPr>
            <a:lvl8pPr marL="1371600" algn="ctr" rtl="0" eaLnBrk="0" fontAlgn="base" hangingPunct="0">
              <a:spcBef>
                <a:spcPct val="0"/>
              </a:spcBef>
              <a:spcAft>
                <a:spcPct val="0"/>
              </a:spcAft>
              <a:defRPr sz="3600">
                <a:solidFill>
                  <a:schemeClr val="tx2"/>
                </a:solidFill>
                <a:latin typeface="Arial" charset="0"/>
              </a:defRPr>
            </a:lvl8pPr>
            <a:lvl9pPr marL="1828800" algn="ctr" rtl="0" eaLnBrk="0" fontAlgn="base" hangingPunct="0">
              <a:spcBef>
                <a:spcPct val="0"/>
              </a:spcBef>
              <a:spcAft>
                <a:spcPct val="0"/>
              </a:spcAft>
              <a:defRPr sz="3600">
                <a:solidFill>
                  <a:schemeClr val="tx2"/>
                </a:solidFill>
                <a:latin typeface="Arial" charset="0"/>
              </a:defRPr>
            </a:lvl9pPr>
          </a:lstStyle>
          <a:p>
            <a:r>
              <a:rPr lang="en-US" b="1" kern="0" dirty="0" smtClean="0"/>
              <a:t>FRC Robot Practical Mechanism Designs &amp; Calculations</a:t>
            </a:r>
            <a:endParaRPr lang="en-US" b="1" kern="0" dirty="0"/>
          </a:p>
        </p:txBody>
      </p:sp>
    </p:spTree>
    <p:extLst>
      <p:ext uri="{BB962C8B-B14F-4D97-AF65-F5344CB8AC3E}">
        <p14:creationId xmlns:p14="http://schemas.microsoft.com/office/powerpoint/2010/main" val="3121271819"/>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616" t="11574" r="14626" b="17625"/>
          <a:stretch/>
        </p:blipFill>
        <p:spPr bwMode="auto">
          <a:xfrm>
            <a:off x="3708400" y="2667000"/>
            <a:ext cx="5270500" cy="34098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8306" name="Rectangle 2"/>
          <p:cNvSpPr>
            <a:spLocks noGrp="1" noChangeArrowheads="1"/>
          </p:cNvSpPr>
          <p:nvPr>
            <p:ph type="title"/>
          </p:nvPr>
        </p:nvSpPr>
        <p:spPr>
          <a:xfrm>
            <a:off x="685800" y="152400"/>
            <a:ext cx="7772400" cy="1143000"/>
          </a:xfrm>
        </p:spPr>
        <p:txBody>
          <a:bodyPr/>
          <a:lstStyle/>
          <a:p>
            <a:r>
              <a:rPr lang="en-US" b="1" dirty="0" smtClean="0"/>
              <a:t>217 Example - Drive Train</a:t>
            </a:r>
            <a:endParaRPr lang="en-US" b="1" dirty="0"/>
          </a:p>
        </p:txBody>
      </p:sp>
      <p:sp>
        <p:nvSpPr>
          <p:cNvPr id="2" name="TextBox 1"/>
          <p:cNvSpPr txBox="1"/>
          <p:nvPr/>
        </p:nvSpPr>
        <p:spPr>
          <a:xfrm>
            <a:off x="304800" y="1143000"/>
            <a:ext cx="3897862" cy="2677656"/>
          </a:xfrm>
          <a:prstGeom prst="rect">
            <a:avLst/>
          </a:prstGeom>
          <a:noFill/>
        </p:spPr>
        <p:txBody>
          <a:bodyPr wrap="none" rtlCol="0">
            <a:spAutoFit/>
          </a:bodyPr>
          <a:lstStyle/>
          <a:p>
            <a:r>
              <a:rPr lang="en-US" dirty="0" smtClean="0"/>
              <a:t>4 CIMs + 2 Mini CIMs</a:t>
            </a:r>
          </a:p>
          <a:p>
            <a:endParaRPr lang="en-US" dirty="0"/>
          </a:p>
          <a:p>
            <a:r>
              <a:rPr lang="en-US" dirty="0" smtClean="0"/>
              <a:t>4” VEXpro Traction Wheels</a:t>
            </a:r>
          </a:p>
          <a:p>
            <a:r>
              <a:rPr lang="en-US" dirty="0" smtClean="0"/>
              <a:t>4” VEXpro Omni Wheels</a:t>
            </a:r>
          </a:p>
          <a:p>
            <a:endParaRPr lang="en-US" dirty="0" smtClean="0"/>
          </a:p>
          <a:p>
            <a:r>
              <a:rPr lang="en-US" dirty="0" smtClean="0"/>
              <a:t>5:1 Gear Ratio (Omni)</a:t>
            </a:r>
          </a:p>
          <a:p>
            <a:r>
              <a:rPr lang="en-US" dirty="0" smtClean="0"/>
              <a:t>11.25:1 Traction</a:t>
            </a:r>
          </a:p>
        </p:txBody>
      </p:sp>
      <p:sp>
        <p:nvSpPr>
          <p:cNvPr id="3" name="TextBox 2"/>
          <p:cNvSpPr txBox="1"/>
          <p:nvPr/>
        </p:nvSpPr>
        <p:spPr>
          <a:xfrm>
            <a:off x="356722" y="5410200"/>
            <a:ext cx="3377078" cy="461665"/>
          </a:xfrm>
          <a:prstGeom prst="rect">
            <a:avLst/>
          </a:prstGeom>
          <a:noFill/>
        </p:spPr>
        <p:txBody>
          <a:bodyPr wrap="none" rtlCol="0">
            <a:spAutoFit/>
          </a:bodyPr>
          <a:lstStyle/>
          <a:p>
            <a:r>
              <a:rPr lang="en-US" dirty="0" smtClean="0"/>
              <a:t>Let’s Look at the Math!!</a:t>
            </a:r>
            <a:endParaRPr lang="en-US" dirty="0">
              <a:latin typeface="Symbol" pitchFamily="18" charset="2"/>
            </a:endParaRPr>
          </a:p>
        </p:txBody>
      </p:sp>
    </p:spTree>
    <p:extLst>
      <p:ext uri="{BB962C8B-B14F-4D97-AF65-F5344CB8AC3E}">
        <p14:creationId xmlns:p14="http://schemas.microsoft.com/office/powerpoint/2010/main" val="2957909826"/>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003" t="12176" b="16272"/>
          <a:stretch/>
        </p:blipFill>
        <p:spPr bwMode="auto">
          <a:xfrm>
            <a:off x="2556222" y="3081992"/>
            <a:ext cx="6590101" cy="37211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8306" name="Rectangle 2"/>
          <p:cNvSpPr>
            <a:spLocks noGrp="1" noChangeArrowheads="1"/>
          </p:cNvSpPr>
          <p:nvPr>
            <p:ph type="title"/>
          </p:nvPr>
        </p:nvSpPr>
        <p:spPr>
          <a:xfrm>
            <a:off x="685800" y="152400"/>
            <a:ext cx="7772400" cy="1143000"/>
          </a:xfrm>
        </p:spPr>
        <p:txBody>
          <a:bodyPr/>
          <a:lstStyle/>
          <a:p>
            <a:r>
              <a:rPr lang="en-US" b="1" dirty="0" smtClean="0"/>
              <a:t>217 Example – Pneumatic System</a:t>
            </a:r>
            <a:endParaRPr lang="en-US" b="1" dirty="0"/>
          </a:p>
        </p:txBody>
      </p:sp>
      <p:sp>
        <p:nvSpPr>
          <p:cNvPr id="2" name="TextBox 1"/>
          <p:cNvSpPr txBox="1"/>
          <p:nvPr/>
        </p:nvSpPr>
        <p:spPr>
          <a:xfrm>
            <a:off x="304800" y="1143000"/>
            <a:ext cx="8841523" cy="2677656"/>
          </a:xfrm>
          <a:prstGeom prst="rect">
            <a:avLst/>
          </a:prstGeom>
          <a:noFill/>
        </p:spPr>
        <p:txBody>
          <a:bodyPr wrap="none" rtlCol="0">
            <a:spAutoFit/>
          </a:bodyPr>
          <a:lstStyle/>
          <a:p>
            <a:r>
              <a:rPr lang="en-US" dirty="0" err="1" smtClean="0"/>
              <a:t>Qty</a:t>
            </a:r>
            <a:r>
              <a:rPr lang="en-US" dirty="0" smtClean="0"/>
              <a:t> 4 Shifters - 1.5” </a:t>
            </a:r>
            <a:r>
              <a:rPr lang="en-US" dirty="0" err="1" smtClean="0"/>
              <a:t>Dia</a:t>
            </a:r>
            <a:r>
              <a:rPr lang="en-US" dirty="0" smtClean="0"/>
              <a:t>, 1” Stroke Cylinders – SMC NCQ8</a:t>
            </a:r>
          </a:p>
          <a:p>
            <a:endParaRPr lang="en-US" dirty="0" smtClean="0"/>
          </a:p>
          <a:p>
            <a:r>
              <a:rPr lang="en-US" dirty="0" err="1" smtClean="0"/>
              <a:t>Qty</a:t>
            </a:r>
            <a:r>
              <a:rPr lang="en-US" dirty="0" smtClean="0"/>
              <a:t> 2 Climb Safety Hook – 1.063” </a:t>
            </a:r>
            <a:r>
              <a:rPr lang="en-US" dirty="0" err="1" smtClean="0"/>
              <a:t>Dia</a:t>
            </a:r>
            <a:r>
              <a:rPr lang="en-US" dirty="0" smtClean="0"/>
              <a:t>, 4” Stroke – SMC NCQ8</a:t>
            </a:r>
          </a:p>
          <a:p>
            <a:endParaRPr lang="en-US" dirty="0"/>
          </a:p>
          <a:p>
            <a:r>
              <a:rPr lang="en-US" dirty="0" err="1" smtClean="0"/>
              <a:t>Qty</a:t>
            </a:r>
            <a:r>
              <a:rPr lang="en-US" dirty="0" smtClean="0"/>
              <a:t> 2 Climb Angle - </a:t>
            </a:r>
            <a:r>
              <a:rPr lang="en-US" dirty="0"/>
              <a:t>1.5” </a:t>
            </a:r>
            <a:r>
              <a:rPr lang="en-US" dirty="0" err="1"/>
              <a:t>Dia</a:t>
            </a:r>
            <a:r>
              <a:rPr lang="en-US" dirty="0"/>
              <a:t>, ½” Stroke Cylinders – SMC </a:t>
            </a:r>
            <a:r>
              <a:rPr lang="en-US" dirty="0" smtClean="0"/>
              <a:t>NCQ8</a:t>
            </a:r>
          </a:p>
          <a:p>
            <a:endParaRPr lang="en-US" dirty="0"/>
          </a:p>
          <a:p>
            <a:r>
              <a:rPr lang="en-US" dirty="0" err="1" smtClean="0"/>
              <a:t>Qty</a:t>
            </a:r>
            <a:r>
              <a:rPr lang="en-US" dirty="0" smtClean="0"/>
              <a:t> 1 Climb Latch – 0.75” </a:t>
            </a:r>
            <a:r>
              <a:rPr lang="en-US" dirty="0" err="1" smtClean="0"/>
              <a:t>Dia</a:t>
            </a:r>
            <a:r>
              <a:rPr lang="en-US" dirty="0" smtClean="0"/>
              <a:t>, 4” Stroke</a:t>
            </a:r>
            <a:endParaRPr lang="en-US" dirty="0"/>
          </a:p>
        </p:txBody>
      </p:sp>
      <p:sp>
        <p:nvSpPr>
          <p:cNvPr id="3" name="TextBox 2"/>
          <p:cNvSpPr txBox="1"/>
          <p:nvPr/>
        </p:nvSpPr>
        <p:spPr>
          <a:xfrm>
            <a:off x="356722" y="5410200"/>
            <a:ext cx="3377078" cy="461665"/>
          </a:xfrm>
          <a:prstGeom prst="rect">
            <a:avLst/>
          </a:prstGeom>
          <a:noFill/>
        </p:spPr>
        <p:txBody>
          <a:bodyPr wrap="none" rtlCol="0">
            <a:spAutoFit/>
          </a:bodyPr>
          <a:lstStyle/>
          <a:p>
            <a:r>
              <a:rPr lang="en-US" dirty="0" smtClean="0"/>
              <a:t>Let’s Look at the Math!!</a:t>
            </a:r>
            <a:endParaRPr lang="en-US" dirty="0">
              <a:latin typeface="Symbol" pitchFamily="18" charset="2"/>
            </a:endParaRPr>
          </a:p>
        </p:txBody>
      </p:sp>
    </p:spTree>
    <p:extLst>
      <p:ext uri="{BB962C8B-B14F-4D97-AF65-F5344CB8AC3E}">
        <p14:creationId xmlns:p14="http://schemas.microsoft.com/office/powerpoint/2010/main" val="1534367020"/>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Text Box 3"/>
          <p:cNvSpPr txBox="1">
            <a:spLocks noChangeArrowheads="1"/>
          </p:cNvSpPr>
          <p:nvPr/>
        </p:nvSpPr>
        <p:spPr bwMode="auto">
          <a:xfrm>
            <a:off x="2590800" y="2949575"/>
            <a:ext cx="381793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4400" b="1" i="1"/>
              <a:t>QUESTIONS?</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3"/>
          <p:cNvSpPr txBox="1">
            <a:spLocks noChangeArrowheads="1"/>
          </p:cNvSpPr>
          <p:nvPr/>
        </p:nvSpPr>
        <p:spPr bwMode="auto">
          <a:xfrm>
            <a:off x="711200" y="1371600"/>
            <a:ext cx="5129161"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457200" indent="-457200">
              <a:defRPr sz="2400">
                <a:solidFill>
                  <a:schemeClr val="tx1"/>
                </a:solidFill>
                <a:latin typeface="Times New Roman" pitchFamily="18" charset="0"/>
              </a:defRPr>
            </a:lvl1pPr>
            <a:lvl2pPr marL="914400" indent="-457200">
              <a:defRPr sz="2400">
                <a:solidFill>
                  <a:schemeClr val="tx1"/>
                </a:solidFill>
                <a:latin typeface="Times New Roman" pitchFamily="18" charset="0"/>
              </a:defRPr>
            </a:lvl2pPr>
            <a:lvl3pPr marL="1371600" indent="-457200">
              <a:defRPr sz="2400">
                <a:solidFill>
                  <a:schemeClr val="tx1"/>
                </a:solidFill>
                <a:latin typeface="Times New Roman" pitchFamily="18" charset="0"/>
              </a:defRPr>
            </a:lvl3pPr>
            <a:lvl4pPr marL="1828800" indent="-457200">
              <a:defRPr sz="2400">
                <a:solidFill>
                  <a:schemeClr val="tx1"/>
                </a:solidFill>
                <a:latin typeface="Times New Roman" pitchFamily="18" charset="0"/>
              </a:defRPr>
            </a:lvl4pPr>
            <a:lvl5pPr marL="2286000" indent="-457200">
              <a:defRPr sz="2400">
                <a:solidFill>
                  <a:schemeClr val="tx1"/>
                </a:solidFill>
                <a:latin typeface="Times New Roman" pitchFamily="18" charset="0"/>
              </a:defRPr>
            </a:lvl5pPr>
            <a:lvl6pPr marL="2743200" indent="-457200" eaLnBrk="0" fontAlgn="base" hangingPunct="0">
              <a:spcBef>
                <a:spcPct val="0"/>
              </a:spcBef>
              <a:spcAft>
                <a:spcPct val="0"/>
              </a:spcAft>
              <a:defRPr sz="2400">
                <a:solidFill>
                  <a:schemeClr val="tx1"/>
                </a:solidFill>
                <a:latin typeface="Times New Roman" pitchFamily="18" charset="0"/>
              </a:defRPr>
            </a:lvl6pPr>
            <a:lvl7pPr marL="3200400" indent="-457200" eaLnBrk="0" fontAlgn="base" hangingPunct="0">
              <a:spcBef>
                <a:spcPct val="0"/>
              </a:spcBef>
              <a:spcAft>
                <a:spcPct val="0"/>
              </a:spcAft>
              <a:defRPr sz="2400">
                <a:solidFill>
                  <a:schemeClr val="tx1"/>
                </a:solidFill>
                <a:latin typeface="Times New Roman" pitchFamily="18" charset="0"/>
              </a:defRPr>
            </a:lvl7pPr>
            <a:lvl8pPr marL="3657600" indent="-457200" eaLnBrk="0" fontAlgn="base" hangingPunct="0">
              <a:spcBef>
                <a:spcPct val="0"/>
              </a:spcBef>
              <a:spcAft>
                <a:spcPct val="0"/>
              </a:spcAft>
              <a:defRPr sz="2400">
                <a:solidFill>
                  <a:schemeClr val="tx1"/>
                </a:solidFill>
                <a:latin typeface="Times New Roman" pitchFamily="18" charset="0"/>
              </a:defRPr>
            </a:lvl8pPr>
            <a:lvl9pPr marL="4114800" indent="-457200" eaLnBrk="0" fontAlgn="base" hangingPunct="0">
              <a:spcBef>
                <a:spcPct val="0"/>
              </a:spcBef>
              <a:spcAft>
                <a:spcPct val="0"/>
              </a:spcAft>
              <a:defRPr sz="2400">
                <a:solidFill>
                  <a:schemeClr val="tx1"/>
                </a:solidFill>
                <a:latin typeface="Times New Roman" pitchFamily="18" charset="0"/>
              </a:defRPr>
            </a:lvl9pPr>
          </a:lstStyle>
          <a:p>
            <a:pPr>
              <a:lnSpc>
                <a:spcPct val="150000"/>
              </a:lnSpc>
              <a:buFontTx/>
              <a:buAutoNum type="arabicPeriod"/>
            </a:pPr>
            <a:r>
              <a:rPr lang="en-US" dirty="0" smtClean="0">
                <a:latin typeface="Arial" charset="0"/>
              </a:rPr>
              <a:t>T = -(</a:t>
            </a:r>
            <a:r>
              <a:rPr lang="en-US" dirty="0" err="1" smtClean="0">
                <a:latin typeface="Arial" charset="0"/>
              </a:rPr>
              <a:t>Ts</a:t>
            </a:r>
            <a:r>
              <a:rPr lang="en-US" dirty="0" smtClean="0">
                <a:latin typeface="Arial" charset="0"/>
              </a:rPr>
              <a:t>/</a:t>
            </a:r>
            <a:r>
              <a:rPr lang="en-US" dirty="0" err="1" smtClean="0">
                <a:latin typeface="Symbol" pitchFamily="18" charset="2"/>
              </a:rPr>
              <a:t>w</a:t>
            </a:r>
            <a:r>
              <a:rPr lang="en-US" dirty="0" err="1" smtClean="0">
                <a:latin typeface="Arial" charset="0"/>
              </a:rPr>
              <a:t>f</a:t>
            </a:r>
            <a:r>
              <a:rPr lang="en-US" dirty="0" smtClean="0">
                <a:latin typeface="Arial" charset="0"/>
              </a:rPr>
              <a:t>) * </a:t>
            </a:r>
            <a:r>
              <a:rPr lang="en-US" dirty="0">
                <a:latin typeface="Symbol" pitchFamily="18" charset="2"/>
              </a:rPr>
              <a:t>w</a:t>
            </a:r>
            <a:r>
              <a:rPr lang="en-US" dirty="0" smtClean="0">
                <a:latin typeface="Arial" charset="0"/>
              </a:rPr>
              <a:t> + </a:t>
            </a:r>
            <a:r>
              <a:rPr lang="en-US" dirty="0" err="1" smtClean="0">
                <a:latin typeface="Arial" charset="0"/>
              </a:rPr>
              <a:t>Ts</a:t>
            </a:r>
            <a:endParaRPr lang="en-US" dirty="0" smtClean="0">
              <a:latin typeface="Arial" charset="0"/>
            </a:endParaRPr>
          </a:p>
          <a:p>
            <a:pPr>
              <a:lnSpc>
                <a:spcPct val="150000"/>
              </a:lnSpc>
              <a:buFontTx/>
              <a:buAutoNum type="arabicPeriod"/>
            </a:pPr>
            <a:r>
              <a:rPr lang="en-US" dirty="0">
                <a:latin typeface="Symbol" pitchFamily="18" charset="2"/>
              </a:rPr>
              <a:t>w</a:t>
            </a:r>
            <a:r>
              <a:rPr lang="en-US" dirty="0" smtClean="0">
                <a:latin typeface="Arial" charset="0"/>
              </a:rPr>
              <a:t> </a:t>
            </a:r>
            <a:r>
              <a:rPr lang="en-US" dirty="0">
                <a:latin typeface="Arial" charset="0"/>
              </a:rPr>
              <a:t>= </a:t>
            </a:r>
            <a:r>
              <a:rPr lang="en-US" dirty="0" smtClean="0">
                <a:latin typeface="Arial" charset="0"/>
              </a:rPr>
              <a:t>-(</a:t>
            </a:r>
            <a:r>
              <a:rPr lang="en-US" dirty="0" err="1" smtClean="0">
                <a:latin typeface="Symbol" pitchFamily="18" charset="2"/>
              </a:rPr>
              <a:t>w</a:t>
            </a:r>
            <a:r>
              <a:rPr lang="en-US" dirty="0" err="1" smtClean="0">
                <a:latin typeface="Arial" charset="0"/>
              </a:rPr>
              <a:t>f</a:t>
            </a:r>
            <a:r>
              <a:rPr lang="en-US" dirty="0" smtClean="0">
                <a:latin typeface="Arial" charset="0"/>
              </a:rPr>
              <a:t>/</a:t>
            </a:r>
            <a:r>
              <a:rPr lang="en-US" dirty="0" err="1" smtClean="0">
                <a:latin typeface="Arial" charset="0"/>
              </a:rPr>
              <a:t>Ts</a:t>
            </a:r>
            <a:r>
              <a:rPr lang="en-US" dirty="0" smtClean="0">
                <a:latin typeface="Arial" charset="0"/>
              </a:rPr>
              <a:t> </a:t>
            </a:r>
            <a:r>
              <a:rPr lang="en-US" dirty="0" smtClean="0">
                <a:latin typeface="Arial" charset="0"/>
              </a:rPr>
              <a:t>) * T + </a:t>
            </a:r>
            <a:r>
              <a:rPr lang="en-US" dirty="0" err="1" smtClean="0">
                <a:latin typeface="Symbol" pitchFamily="18" charset="2"/>
              </a:rPr>
              <a:t>w</a:t>
            </a:r>
            <a:r>
              <a:rPr lang="en-US" dirty="0" err="1" smtClean="0">
                <a:latin typeface="Arial" charset="0"/>
              </a:rPr>
              <a:t>f</a:t>
            </a:r>
            <a:endParaRPr lang="en-US" dirty="0" smtClean="0">
              <a:latin typeface="Arial" charset="0"/>
            </a:endParaRPr>
          </a:p>
          <a:p>
            <a:pPr>
              <a:lnSpc>
                <a:spcPct val="150000"/>
              </a:lnSpc>
              <a:buFontTx/>
              <a:buAutoNum type="arabicPeriod"/>
            </a:pPr>
            <a:r>
              <a:rPr lang="en-US" dirty="0" smtClean="0">
                <a:latin typeface="Arial" charset="0"/>
              </a:rPr>
              <a:t>I = (Is – If) / </a:t>
            </a:r>
            <a:r>
              <a:rPr lang="en-US" dirty="0" err="1" smtClean="0">
                <a:latin typeface="Arial" charset="0"/>
              </a:rPr>
              <a:t>Ts</a:t>
            </a:r>
            <a:r>
              <a:rPr lang="en-US" dirty="0" smtClean="0">
                <a:latin typeface="Arial" charset="0"/>
              </a:rPr>
              <a:t> * T + If</a:t>
            </a:r>
          </a:p>
          <a:p>
            <a:pPr>
              <a:lnSpc>
                <a:spcPct val="150000"/>
              </a:lnSpc>
              <a:buFontTx/>
              <a:buAutoNum type="arabicPeriod"/>
            </a:pPr>
            <a:r>
              <a:rPr lang="en-US" dirty="0" smtClean="0">
                <a:latin typeface="Arial" charset="0"/>
              </a:rPr>
              <a:t>I = (If – Is) / </a:t>
            </a:r>
            <a:r>
              <a:rPr lang="en-US" dirty="0" err="1" smtClean="0">
                <a:latin typeface="Symbol" pitchFamily="18" charset="2"/>
              </a:rPr>
              <a:t>w</a:t>
            </a:r>
            <a:r>
              <a:rPr lang="en-US" dirty="0" err="1" smtClean="0">
                <a:latin typeface="Arial" charset="0"/>
              </a:rPr>
              <a:t>f</a:t>
            </a:r>
            <a:r>
              <a:rPr lang="en-US" dirty="0" smtClean="0">
                <a:latin typeface="Arial" charset="0"/>
              </a:rPr>
              <a:t> * </a:t>
            </a:r>
            <a:r>
              <a:rPr lang="en-US" dirty="0" smtClean="0">
                <a:latin typeface="Symbol" pitchFamily="18" charset="2"/>
              </a:rPr>
              <a:t>w</a:t>
            </a:r>
            <a:r>
              <a:rPr lang="en-US" dirty="0" smtClean="0">
                <a:latin typeface="Arial" charset="0"/>
              </a:rPr>
              <a:t> + Is</a:t>
            </a:r>
          </a:p>
          <a:p>
            <a:pPr>
              <a:lnSpc>
                <a:spcPct val="150000"/>
              </a:lnSpc>
              <a:buFontTx/>
              <a:buAutoNum type="arabicPeriod"/>
            </a:pPr>
            <a:r>
              <a:rPr lang="en-US" dirty="0" smtClean="0">
                <a:latin typeface="Arial" charset="0"/>
              </a:rPr>
              <a:t>T = </a:t>
            </a:r>
            <a:r>
              <a:rPr lang="en-US" dirty="0" err="1" smtClean="0">
                <a:latin typeface="Arial" charset="0"/>
              </a:rPr>
              <a:t>Ts</a:t>
            </a:r>
            <a:r>
              <a:rPr lang="en-US" dirty="0" smtClean="0">
                <a:latin typeface="Arial" charset="0"/>
              </a:rPr>
              <a:t> / (Is – If) * (I – If)</a:t>
            </a:r>
          </a:p>
          <a:p>
            <a:pPr>
              <a:lnSpc>
                <a:spcPct val="150000"/>
              </a:lnSpc>
              <a:buFontTx/>
              <a:buAutoNum type="arabicPeriod"/>
            </a:pPr>
            <a:r>
              <a:rPr lang="en-US" dirty="0" smtClean="0">
                <a:latin typeface="Symbol" pitchFamily="18" charset="2"/>
              </a:rPr>
              <a:t>w </a:t>
            </a:r>
            <a:r>
              <a:rPr lang="en-US" dirty="0" smtClean="0">
                <a:latin typeface="Arial" charset="0"/>
              </a:rPr>
              <a:t>= </a:t>
            </a:r>
            <a:r>
              <a:rPr lang="en-US" dirty="0" err="1" smtClean="0">
                <a:latin typeface="Symbol" pitchFamily="18" charset="2"/>
              </a:rPr>
              <a:t>w</a:t>
            </a:r>
            <a:r>
              <a:rPr lang="en-US" dirty="0" err="1" smtClean="0">
                <a:latin typeface="Arial" charset="0"/>
              </a:rPr>
              <a:t>f</a:t>
            </a:r>
            <a:r>
              <a:rPr lang="en-US" dirty="0" smtClean="0">
                <a:latin typeface="Arial" charset="0"/>
              </a:rPr>
              <a:t> / (If – Is) * (I – Is)</a:t>
            </a:r>
          </a:p>
          <a:p>
            <a:pPr>
              <a:lnSpc>
                <a:spcPct val="150000"/>
              </a:lnSpc>
              <a:buFontTx/>
              <a:buAutoNum type="arabicPeriod"/>
            </a:pPr>
            <a:r>
              <a:rPr lang="en-US" dirty="0" smtClean="0">
                <a:latin typeface="Arial" charset="0"/>
              </a:rPr>
              <a:t>P = T * </a:t>
            </a:r>
            <a:r>
              <a:rPr lang="en-US" dirty="0" smtClean="0">
                <a:latin typeface="Symbol" pitchFamily="18" charset="2"/>
              </a:rPr>
              <a:t>w</a:t>
            </a:r>
            <a:r>
              <a:rPr lang="en-US" dirty="0" smtClean="0">
                <a:latin typeface="Arial" charset="0"/>
              </a:rPr>
              <a:t> </a:t>
            </a:r>
            <a:r>
              <a:rPr lang="en-US" dirty="0">
                <a:latin typeface="Arial" charset="0"/>
              </a:rPr>
              <a:t>= </a:t>
            </a:r>
            <a:r>
              <a:rPr lang="en-US" dirty="0" smtClean="0">
                <a:latin typeface="Arial" charset="0"/>
              </a:rPr>
              <a:t>[-(</a:t>
            </a:r>
            <a:r>
              <a:rPr lang="en-US" dirty="0" err="1">
                <a:latin typeface="Arial" charset="0"/>
              </a:rPr>
              <a:t>Ts</a:t>
            </a:r>
            <a:r>
              <a:rPr lang="en-US" dirty="0">
                <a:latin typeface="Arial" charset="0"/>
              </a:rPr>
              <a:t>/</a:t>
            </a:r>
            <a:r>
              <a:rPr lang="en-US" dirty="0" err="1">
                <a:latin typeface="Symbol" pitchFamily="18" charset="2"/>
              </a:rPr>
              <a:t>w</a:t>
            </a:r>
            <a:r>
              <a:rPr lang="en-US" dirty="0" err="1">
                <a:latin typeface="Arial" charset="0"/>
              </a:rPr>
              <a:t>f</a:t>
            </a:r>
            <a:r>
              <a:rPr lang="en-US" dirty="0">
                <a:latin typeface="Arial" charset="0"/>
              </a:rPr>
              <a:t>) * </a:t>
            </a:r>
            <a:r>
              <a:rPr lang="en-US" dirty="0">
                <a:latin typeface="Symbol" pitchFamily="18" charset="2"/>
              </a:rPr>
              <a:t>w</a:t>
            </a:r>
            <a:r>
              <a:rPr lang="en-US" dirty="0">
                <a:latin typeface="Arial" charset="0"/>
              </a:rPr>
              <a:t> + </a:t>
            </a:r>
            <a:r>
              <a:rPr lang="en-US" dirty="0" err="1" smtClean="0">
                <a:latin typeface="Arial" charset="0"/>
              </a:rPr>
              <a:t>Ts</a:t>
            </a:r>
            <a:r>
              <a:rPr lang="en-US" dirty="0" smtClean="0">
                <a:latin typeface="Arial" charset="0"/>
              </a:rPr>
              <a:t>] * </a:t>
            </a:r>
            <a:r>
              <a:rPr lang="en-US" dirty="0">
                <a:latin typeface="Symbol" pitchFamily="18" charset="2"/>
              </a:rPr>
              <a:t>w</a:t>
            </a:r>
            <a:r>
              <a:rPr lang="en-US" dirty="0">
                <a:latin typeface="Arial" charset="0"/>
              </a:rPr>
              <a:t> </a:t>
            </a:r>
            <a:endParaRPr lang="en-US" dirty="0" smtClean="0">
              <a:latin typeface="Arial" charset="0"/>
            </a:endParaRPr>
          </a:p>
          <a:p>
            <a:pPr marL="457200" lvl="1" indent="0">
              <a:lnSpc>
                <a:spcPct val="150000"/>
              </a:lnSpc>
            </a:pPr>
            <a:r>
              <a:rPr lang="en-US" dirty="0" smtClean="0">
                <a:latin typeface="Arial" charset="0"/>
              </a:rPr>
              <a:t>    </a:t>
            </a:r>
            <a:r>
              <a:rPr lang="en-US" dirty="0">
                <a:latin typeface="Arial" charset="0"/>
              </a:rPr>
              <a:t>= </a:t>
            </a:r>
            <a:r>
              <a:rPr lang="en-US" dirty="0" smtClean="0">
                <a:latin typeface="Arial" charset="0"/>
              </a:rPr>
              <a:t>-(</a:t>
            </a:r>
            <a:r>
              <a:rPr lang="en-US" dirty="0" err="1">
                <a:latin typeface="Arial" charset="0"/>
              </a:rPr>
              <a:t>Ts</a:t>
            </a:r>
            <a:r>
              <a:rPr lang="en-US" dirty="0">
                <a:latin typeface="Arial" charset="0"/>
              </a:rPr>
              <a:t>/</a:t>
            </a:r>
            <a:r>
              <a:rPr lang="en-US" dirty="0" err="1">
                <a:latin typeface="Symbol" pitchFamily="18" charset="2"/>
              </a:rPr>
              <a:t>w</a:t>
            </a:r>
            <a:r>
              <a:rPr lang="en-US" dirty="0" err="1">
                <a:latin typeface="Arial" charset="0"/>
              </a:rPr>
              <a:t>f</a:t>
            </a:r>
            <a:r>
              <a:rPr lang="en-US" dirty="0">
                <a:latin typeface="Arial" charset="0"/>
              </a:rPr>
              <a:t>) * </a:t>
            </a:r>
            <a:r>
              <a:rPr lang="en-US" dirty="0" smtClean="0">
                <a:latin typeface="Symbol" pitchFamily="18" charset="2"/>
              </a:rPr>
              <a:t>w</a:t>
            </a:r>
            <a:r>
              <a:rPr lang="en-US" baseline="30000" dirty="0" smtClean="0">
                <a:latin typeface="Symbol" pitchFamily="18" charset="2"/>
              </a:rPr>
              <a:t>2</a:t>
            </a:r>
            <a:r>
              <a:rPr lang="en-US" dirty="0" smtClean="0">
                <a:latin typeface="Arial" charset="0"/>
              </a:rPr>
              <a:t> </a:t>
            </a:r>
            <a:r>
              <a:rPr lang="en-US" dirty="0">
                <a:latin typeface="Arial" charset="0"/>
              </a:rPr>
              <a:t>+ </a:t>
            </a:r>
            <a:r>
              <a:rPr lang="en-US" dirty="0" err="1">
                <a:latin typeface="Arial" charset="0"/>
              </a:rPr>
              <a:t>Ts</a:t>
            </a:r>
            <a:r>
              <a:rPr lang="en-US" dirty="0">
                <a:latin typeface="Arial" charset="0"/>
              </a:rPr>
              <a:t> </a:t>
            </a:r>
            <a:r>
              <a:rPr lang="en-US" dirty="0" smtClean="0">
                <a:latin typeface="Arial" charset="0"/>
              </a:rPr>
              <a:t>* </a:t>
            </a:r>
            <a:r>
              <a:rPr lang="en-US" dirty="0">
                <a:latin typeface="Symbol" pitchFamily="18" charset="2"/>
              </a:rPr>
              <a:t>w</a:t>
            </a:r>
            <a:r>
              <a:rPr lang="en-US" dirty="0">
                <a:latin typeface="Arial" charset="0"/>
              </a:rPr>
              <a:t> </a:t>
            </a:r>
            <a:r>
              <a:rPr lang="en-US" dirty="0">
                <a:latin typeface="Arial" charset="0"/>
              </a:rPr>
              <a:t>	</a:t>
            </a:r>
            <a:endParaRPr lang="en-US" dirty="0" smtClean="0">
              <a:latin typeface="Arial" charset="0"/>
            </a:endParaRPr>
          </a:p>
        </p:txBody>
      </p:sp>
      <p:sp>
        <p:nvSpPr>
          <p:cNvPr id="7" name="Rectangle 2"/>
          <p:cNvSpPr txBox="1">
            <a:spLocks noChangeArrowheads="1"/>
          </p:cNvSpPr>
          <p:nvPr/>
        </p:nvSpPr>
        <p:spPr bwMode="auto">
          <a:xfrm>
            <a:off x="685800" y="228600"/>
            <a:ext cx="7848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charset="0"/>
              </a:defRPr>
            </a:lvl2pPr>
            <a:lvl3pPr algn="ctr" rtl="0" eaLnBrk="0" fontAlgn="base" hangingPunct="0">
              <a:spcBef>
                <a:spcPct val="0"/>
              </a:spcBef>
              <a:spcAft>
                <a:spcPct val="0"/>
              </a:spcAft>
              <a:defRPr sz="3600">
                <a:solidFill>
                  <a:schemeClr val="tx2"/>
                </a:solidFill>
                <a:latin typeface="Arial" charset="0"/>
              </a:defRPr>
            </a:lvl3pPr>
            <a:lvl4pPr algn="ctr" rtl="0" eaLnBrk="0" fontAlgn="base" hangingPunct="0">
              <a:spcBef>
                <a:spcPct val="0"/>
              </a:spcBef>
              <a:spcAft>
                <a:spcPct val="0"/>
              </a:spcAft>
              <a:defRPr sz="3600">
                <a:solidFill>
                  <a:schemeClr val="tx2"/>
                </a:solidFill>
                <a:latin typeface="Arial" charset="0"/>
              </a:defRPr>
            </a:lvl4pPr>
            <a:lvl5pPr algn="ctr" rtl="0" eaLnBrk="0" fontAlgn="base" hangingPunct="0">
              <a:spcBef>
                <a:spcPct val="0"/>
              </a:spcBef>
              <a:spcAft>
                <a:spcPct val="0"/>
              </a:spcAft>
              <a:defRPr sz="3600">
                <a:solidFill>
                  <a:schemeClr val="tx2"/>
                </a:solidFill>
                <a:latin typeface="Arial" charset="0"/>
              </a:defRPr>
            </a:lvl5pPr>
            <a:lvl6pPr marL="457200" algn="ctr" rtl="0" eaLnBrk="0" fontAlgn="base" hangingPunct="0">
              <a:spcBef>
                <a:spcPct val="0"/>
              </a:spcBef>
              <a:spcAft>
                <a:spcPct val="0"/>
              </a:spcAft>
              <a:defRPr sz="3600">
                <a:solidFill>
                  <a:schemeClr val="tx2"/>
                </a:solidFill>
                <a:latin typeface="Arial" charset="0"/>
              </a:defRPr>
            </a:lvl6pPr>
            <a:lvl7pPr marL="914400" algn="ctr" rtl="0" eaLnBrk="0" fontAlgn="base" hangingPunct="0">
              <a:spcBef>
                <a:spcPct val="0"/>
              </a:spcBef>
              <a:spcAft>
                <a:spcPct val="0"/>
              </a:spcAft>
              <a:defRPr sz="3600">
                <a:solidFill>
                  <a:schemeClr val="tx2"/>
                </a:solidFill>
                <a:latin typeface="Arial" charset="0"/>
              </a:defRPr>
            </a:lvl7pPr>
            <a:lvl8pPr marL="1371600" algn="ctr" rtl="0" eaLnBrk="0" fontAlgn="base" hangingPunct="0">
              <a:spcBef>
                <a:spcPct val="0"/>
              </a:spcBef>
              <a:spcAft>
                <a:spcPct val="0"/>
              </a:spcAft>
              <a:defRPr sz="3600">
                <a:solidFill>
                  <a:schemeClr val="tx2"/>
                </a:solidFill>
                <a:latin typeface="Arial" charset="0"/>
              </a:defRPr>
            </a:lvl8pPr>
            <a:lvl9pPr marL="1828800" algn="ctr" rtl="0" eaLnBrk="0" fontAlgn="base" hangingPunct="0">
              <a:spcBef>
                <a:spcPct val="0"/>
              </a:spcBef>
              <a:spcAft>
                <a:spcPct val="0"/>
              </a:spcAft>
              <a:defRPr sz="3600">
                <a:solidFill>
                  <a:schemeClr val="tx2"/>
                </a:solidFill>
                <a:latin typeface="Arial" charset="0"/>
              </a:defRPr>
            </a:lvl9pPr>
          </a:lstStyle>
          <a:p>
            <a:r>
              <a:rPr lang="en-US" b="1" kern="0" dirty="0" smtClean="0"/>
              <a:t>Motor Formulas</a:t>
            </a:r>
            <a:endParaRPr lang="en-US" b="1" kern="0" dirty="0"/>
          </a:p>
        </p:txBody>
      </p:sp>
    </p:spTree>
    <p:extLst>
      <p:ext uri="{BB962C8B-B14F-4D97-AF65-F5344CB8AC3E}">
        <p14:creationId xmlns:p14="http://schemas.microsoft.com/office/powerpoint/2010/main" val="1594439721"/>
      </p:ext>
    </p:extLst>
  </p:cSld>
  <p:clrMapOvr>
    <a:masterClrMapping/>
  </p:clrMapOvr>
  <p:transition advTm="7325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3"/>
          <p:cNvSpPr txBox="1">
            <a:spLocks noChangeArrowheads="1"/>
          </p:cNvSpPr>
          <p:nvPr/>
        </p:nvSpPr>
        <p:spPr bwMode="auto">
          <a:xfrm>
            <a:off x="1524000" y="2028885"/>
            <a:ext cx="6809878"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457200" indent="-457200">
              <a:defRPr sz="2400">
                <a:solidFill>
                  <a:schemeClr val="tx1"/>
                </a:solidFill>
                <a:latin typeface="Times New Roman" pitchFamily="18" charset="0"/>
              </a:defRPr>
            </a:lvl1pPr>
            <a:lvl2pPr marL="914400" indent="-457200">
              <a:defRPr sz="2400">
                <a:solidFill>
                  <a:schemeClr val="tx1"/>
                </a:solidFill>
                <a:latin typeface="Times New Roman" pitchFamily="18" charset="0"/>
              </a:defRPr>
            </a:lvl2pPr>
            <a:lvl3pPr marL="1371600" indent="-457200">
              <a:defRPr sz="2400">
                <a:solidFill>
                  <a:schemeClr val="tx1"/>
                </a:solidFill>
                <a:latin typeface="Times New Roman" pitchFamily="18" charset="0"/>
              </a:defRPr>
            </a:lvl3pPr>
            <a:lvl4pPr marL="1828800" indent="-457200">
              <a:defRPr sz="2400">
                <a:solidFill>
                  <a:schemeClr val="tx1"/>
                </a:solidFill>
                <a:latin typeface="Times New Roman" pitchFamily="18" charset="0"/>
              </a:defRPr>
            </a:lvl4pPr>
            <a:lvl5pPr marL="2286000" indent="-457200">
              <a:defRPr sz="2400">
                <a:solidFill>
                  <a:schemeClr val="tx1"/>
                </a:solidFill>
                <a:latin typeface="Times New Roman" pitchFamily="18" charset="0"/>
              </a:defRPr>
            </a:lvl5pPr>
            <a:lvl6pPr marL="2743200" indent="-457200" eaLnBrk="0" fontAlgn="base" hangingPunct="0">
              <a:spcBef>
                <a:spcPct val="0"/>
              </a:spcBef>
              <a:spcAft>
                <a:spcPct val="0"/>
              </a:spcAft>
              <a:defRPr sz="2400">
                <a:solidFill>
                  <a:schemeClr val="tx1"/>
                </a:solidFill>
                <a:latin typeface="Times New Roman" pitchFamily="18" charset="0"/>
              </a:defRPr>
            </a:lvl6pPr>
            <a:lvl7pPr marL="3200400" indent="-457200" eaLnBrk="0" fontAlgn="base" hangingPunct="0">
              <a:spcBef>
                <a:spcPct val="0"/>
              </a:spcBef>
              <a:spcAft>
                <a:spcPct val="0"/>
              </a:spcAft>
              <a:defRPr sz="2400">
                <a:solidFill>
                  <a:schemeClr val="tx1"/>
                </a:solidFill>
                <a:latin typeface="Times New Roman" pitchFamily="18" charset="0"/>
              </a:defRPr>
            </a:lvl7pPr>
            <a:lvl8pPr marL="3657600" indent="-457200" eaLnBrk="0" fontAlgn="base" hangingPunct="0">
              <a:spcBef>
                <a:spcPct val="0"/>
              </a:spcBef>
              <a:spcAft>
                <a:spcPct val="0"/>
              </a:spcAft>
              <a:defRPr sz="2400">
                <a:solidFill>
                  <a:schemeClr val="tx1"/>
                </a:solidFill>
                <a:latin typeface="Times New Roman" pitchFamily="18" charset="0"/>
              </a:defRPr>
            </a:lvl8pPr>
            <a:lvl9pPr marL="4114800" indent="-457200" eaLnBrk="0" fontAlgn="base" hangingPunct="0">
              <a:spcBef>
                <a:spcPct val="0"/>
              </a:spcBef>
              <a:spcAft>
                <a:spcPct val="0"/>
              </a:spcAft>
              <a:defRPr sz="2400">
                <a:solidFill>
                  <a:schemeClr val="tx1"/>
                </a:solidFill>
                <a:latin typeface="Times New Roman" pitchFamily="18" charset="0"/>
              </a:defRPr>
            </a:lvl9pPr>
          </a:lstStyle>
          <a:p>
            <a:pPr>
              <a:lnSpc>
                <a:spcPct val="150000"/>
              </a:lnSpc>
              <a:buFontTx/>
              <a:buAutoNum type="arabicPeriod"/>
            </a:pPr>
            <a:r>
              <a:rPr lang="en-US" dirty="0">
                <a:latin typeface="Arial" charset="0"/>
              </a:rPr>
              <a:t>Helpful Tools, Constants &amp; Formulas</a:t>
            </a:r>
          </a:p>
          <a:p>
            <a:pPr>
              <a:lnSpc>
                <a:spcPct val="150000"/>
              </a:lnSpc>
              <a:buFontTx/>
              <a:buAutoNum type="arabicPeriod"/>
            </a:pPr>
            <a:r>
              <a:rPr lang="en-US" dirty="0" smtClean="0">
                <a:latin typeface="Arial" charset="0"/>
              </a:rPr>
              <a:t>Traction – Quick Review</a:t>
            </a:r>
            <a:endParaRPr lang="en-US" dirty="0">
              <a:latin typeface="Arial" charset="0"/>
            </a:endParaRPr>
          </a:p>
          <a:p>
            <a:pPr>
              <a:lnSpc>
                <a:spcPct val="150000"/>
              </a:lnSpc>
              <a:buFontTx/>
              <a:buAutoNum type="arabicPeriod"/>
            </a:pPr>
            <a:r>
              <a:rPr lang="en-US" dirty="0" smtClean="0">
                <a:latin typeface="Arial" charset="0"/>
              </a:rPr>
              <a:t>All About Power &amp; Motors</a:t>
            </a:r>
            <a:endParaRPr lang="en-US" dirty="0">
              <a:latin typeface="Arial" charset="0"/>
            </a:endParaRPr>
          </a:p>
          <a:p>
            <a:pPr>
              <a:lnSpc>
                <a:spcPct val="150000"/>
              </a:lnSpc>
              <a:buFontTx/>
              <a:buAutoNum type="arabicPeriod"/>
            </a:pPr>
            <a:r>
              <a:rPr lang="en-US" dirty="0" smtClean="0">
                <a:latin typeface="Arial" charset="0"/>
              </a:rPr>
              <a:t>Gear </a:t>
            </a:r>
            <a:r>
              <a:rPr lang="en-US" dirty="0">
                <a:latin typeface="Arial" charset="0"/>
              </a:rPr>
              <a:t>&amp;</a:t>
            </a:r>
            <a:r>
              <a:rPr lang="en-US" dirty="0" smtClean="0">
                <a:latin typeface="Arial" charset="0"/>
              </a:rPr>
              <a:t> Chain </a:t>
            </a:r>
            <a:r>
              <a:rPr lang="en-US" dirty="0">
                <a:latin typeface="Arial" charset="0"/>
              </a:rPr>
              <a:t>Fundamentals</a:t>
            </a:r>
          </a:p>
          <a:p>
            <a:pPr>
              <a:lnSpc>
                <a:spcPct val="150000"/>
              </a:lnSpc>
              <a:buFontTx/>
              <a:buAutoNum type="arabicPeriod"/>
            </a:pPr>
            <a:r>
              <a:rPr lang="en-US" dirty="0" smtClean="0">
                <a:latin typeface="Arial" charset="0"/>
              </a:rPr>
              <a:t>Motor Combining – What is Really Going on?</a:t>
            </a:r>
          </a:p>
          <a:p>
            <a:pPr>
              <a:lnSpc>
                <a:spcPct val="150000"/>
              </a:lnSpc>
              <a:buFontTx/>
              <a:buAutoNum type="arabicPeriod"/>
            </a:pPr>
            <a:r>
              <a:rPr lang="en-US" dirty="0" smtClean="0">
                <a:latin typeface="Arial" charset="0"/>
              </a:rPr>
              <a:t>Pneumatics</a:t>
            </a:r>
          </a:p>
          <a:p>
            <a:pPr>
              <a:lnSpc>
                <a:spcPct val="150000"/>
              </a:lnSpc>
              <a:buFontTx/>
              <a:buAutoNum type="arabicPeriod"/>
            </a:pPr>
            <a:r>
              <a:rPr lang="en-US" dirty="0" smtClean="0">
                <a:latin typeface="Arial" charset="0"/>
              </a:rPr>
              <a:t>Team 217 Robot Examples</a:t>
            </a:r>
            <a:endParaRPr lang="en-US" dirty="0">
              <a:latin typeface="Arial" charset="0"/>
            </a:endParaRPr>
          </a:p>
          <a:p>
            <a:pPr>
              <a:lnSpc>
                <a:spcPct val="150000"/>
              </a:lnSpc>
              <a:buFontTx/>
              <a:buAutoNum type="arabicPeriod"/>
            </a:pPr>
            <a:r>
              <a:rPr lang="en-US" dirty="0" smtClean="0">
                <a:latin typeface="Arial" charset="0"/>
              </a:rPr>
              <a:t>Question &amp; Answer</a:t>
            </a:r>
            <a:endParaRPr lang="en-US" dirty="0">
              <a:latin typeface="Arial" charset="0"/>
            </a:endParaRPr>
          </a:p>
        </p:txBody>
      </p:sp>
      <p:sp>
        <p:nvSpPr>
          <p:cNvPr id="6148" name="Rectangle 4"/>
          <p:cNvSpPr>
            <a:spLocks noChangeArrowheads="1"/>
          </p:cNvSpPr>
          <p:nvPr/>
        </p:nvSpPr>
        <p:spPr bwMode="auto">
          <a:xfrm>
            <a:off x="1219200" y="2590800"/>
            <a:ext cx="4953000" cy="68580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 name="Rectangle 2"/>
          <p:cNvSpPr txBox="1">
            <a:spLocks noChangeArrowheads="1"/>
          </p:cNvSpPr>
          <p:nvPr/>
        </p:nvSpPr>
        <p:spPr bwMode="auto">
          <a:xfrm>
            <a:off x="685800" y="533400"/>
            <a:ext cx="7848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charset="0"/>
              </a:defRPr>
            </a:lvl2pPr>
            <a:lvl3pPr algn="ctr" rtl="0" eaLnBrk="0" fontAlgn="base" hangingPunct="0">
              <a:spcBef>
                <a:spcPct val="0"/>
              </a:spcBef>
              <a:spcAft>
                <a:spcPct val="0"/>
              </a:spcAft>
              <a:defRPr sz="3600">
                <a:solidFill>
                  <a:schemeClr val="tx2"/>
                </a:solidFill>
                <a:latin typeface="Arial" charset="0"/>
              </a:defRPr>
            </a:lvl3pPr>
            <a:lvl4pPr algn="ctr" rtl="0" eaLnBrk="0" fontAlgn="base" hangingPunct="0">
              <a:spcBef>
                <a:spcPct val="0"/>
              </a:spcBef>
              <a:spcAft>
                <a:spcPct val="0"/>
              </a:spcAft>
              <a:defRPr sz="3600">
                <a:solidFill>
                  <a:schemeClr val="tx2"/>
                </a:solidFill>
                <a:latin typeface="Arial" charset="0"/>
              </a:defRPr>
            </a:lvl4pPr>
            <a:lvl5pPr algn="ctr" rtl="0" eaLnBrk="0" fontAlgn="base" hangingPunct="0">
              <a:spcBef>
                <a:spcPct val="0"/>
              </a:spcBef>
              <a:spcAft>
                <a:spcPct val="0"/>
              </a:spcAft>
              <a:defRPr sz="3600">
                <a:solidFill>
                  <a:schemeClr val="tx2"/>
                </a:solidFill>
                <a:latin typeface="Arial" charset="0"/>
              </a:defRPr>
            </a:lvl5pPr>
            <a:lvl6pPr marL="457200" algn="ctr" rtl="0" eaLnBrk="0" fontAlgn="base" hangingPunct="0">
              <a:spcBef>
                <a:spcPct val="0"/>
              </a:spcBef>
              <a:spcAft>
                <a:spcPct val="0"/>
              </a:spcAft>
              <a:defRPr sz="3600">
                <a:solidFill>
                  <a:schemeClr val="tx2"/>
                </a:solidFill>
                <a:latin typeface="Arial" charset="0"/>
              </a:defRPr>
            </a:lvl6pPr>
            <a:lvl7pPr marL="914400" algn="ctr" rtl="0" eaLnBrk="0" fontAlgn="base" hangingPunct="0">
              <a:spcBef>
                <a:spcPct val="0"/>
              </a:spcBef>
              <a:spcAft>
                <a:spcPct val="0"/>
              </a:spcAft>
              <a:defRPr sz="3600">
                <a:solidFill>
                  <a:schemeClr val="tx2"/>
                </a:solidFill>
                <a:latin typeface="Arial" charset="0"/>
              </a:defRPr>
            </a:lvl7pPr>
            <a:lvl8pPr marL="1371600" algn="ctr" rtl="0" eaLnBrk="0" fontAlgn="base" hangingPunct="0">
              <a:spcBef>
                <a:spcPct val="0"/>
              </a:spcBef>
              <a:spcAft>
                <a:spcPct val="0"/>
              </a:spcAft>
              <a:defRPr sz="3600">
                <a:solidFill>
                  <a:schemeClr val="tx2"/>
                </a:solidFill>
                <a:latin typeface="Arial" charset="0"/>
              </a:defRPr>
            </a:lvl8pPr>
            <a:lvl9pPr marL="1828800" algn="ctr" rtl="0" eaLnBrk="0" fontAlgn="base" hangingPunct="0">
              <a:spcBef>
                <a:spcPct val="0"/>
              </a:spcBef>
              <a:spcAft>
                <a:spcPct val="0"/>
              </a:spcAft>
              <a:defRPr sz="3600">
                <a:solidFill>
                  <a:schemeClr val="tx2"/>
                </a:solidFill>
                <a:latin typeface="Arial" charset="0"/>
              </a:defRPr>
            </a:lvl9pPr>
          </a:lstStyle>
          <a:p>
            <a:r>
              <a:rPr lang="en-US" b="1" kern="0" dirty="0" smtClean="0"/>
              <a:t>FRC Robot Practical Mechanism Designs &amp; Calculations</a:t>
            </a:r>
            <a:endParaRPr lang="en-US" b="1" kern="0" dirty="0"/>
          </a:p>
        </p:txBody>
      </p:sp>
    </p:spTree>
    <p:extLst>
      <p:ext uri="{BB962C8B-B14F-4D97-AF65-F5344CB8AC3E}">
        <p14:creationId xmlns:p14="http://schemas.microsoft.com/office/powerpoint/2010/main" val="4286615435"/>
      </p:ext>
    </p:extLst>
  </p:cSld>
  <p:clrMapOvr>
    <a:masterClrMapping/>
  </p:clrMapOvr>
  <p:transition advTm="7325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title"/>
          </p:nvPr>
        </p:nvSpPr>
        <p:spPr>
          <a:xfrm>
            <a:off x="685800" y="152400"/>
            <a:ext cx="7772400" cy="1143000"/>
          </a:xfrm>
        </p:spPr>
        <p:txBody>
          <a:bodyPr/>
          <a:lstStyle/>
          <a:p>
            <a:r>
              <a:rPr lang="en-US" b="1"/>
              <a:t>Traction Fundamentals</a:t>
            </a:r>
            <a:br>
              <a:rPr lang="en-US" b="1"/>
            </a:br>
            <a:r>
              <a:rPr lang="en-US" b="1"/>
              <a:t>Terminology</a:t>
            </a:r>
          </a:p>
        </p:txBody>
      </p:sp>
      <p:sp>
        <p:nvSpPr>
          <p:cNvPr id="21508" name="Oval 4"/>
          <p:cNvSpPr>
            <a:spLocks noChangeArrowheads="1"/>
          </p:cNvSpPr>
          <p:nvPr/>
        </p:nvSpPr>
        <p:spPr bwMode="auto">
          <a:xfrm>
            <a:off x="1905000" y="1524000"/>
            <a:ext cx="2362200" cy="2057400"/>
          </a:xfrm>
          <a:prstGeom prst="ellipse">
            <a:avLst/>
          </a:prstGeom>
          <a:solidFill>
            <a:schemeClr val="bg1"/>
          </a:solidFill>
          <a:ln w="762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09" name="Line 5"/>
          <p:cNvSpPr>
            <a:spLocks noChangeShapeType="1"/>
          </p:cNvSpPr>
          <p:nvPr/>
        </p:nvSpPr>
        <p:spPr bwMode="auto">
          <a:xfrm flipH="1">
            <a:off x="381000" y="3657600"/>
            <a:ext cx="67818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13" name="Line 9"/>
          <p:cNvSpPr>
            <a:spLocks noChangeShapeType="1"/>
          </p:cNvSpPr>
          <p:nvPr/>
        </p:nvSpPr>
        <p:spPr bwMode="auto">
          <a:xfrm flipV="1">
            <a:off x="3173413" y="3733800"/>
            <a:ext cx="0" cy="685800"/>
          </a:xfrm>
          <a:prstGeom prst="line">
            <a:avLst/>
          </a:prstGeom>
          <a:noFill/>
          <a:ln w="38100">
            <a:solidFill>
              <a:srgbClr val="0099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17" name="Text Box 13"/>
          <p:cNvSpPr txBox="1">
            <a:spLocks noChangeArrowheads="1"/>
          </p:cNvSpPr>
          <p:nvPr/>
        </p:nvSpPr>
        <p:spPr bwMode="auto">
          <a:xfrm>
            <a:off x="533400" y="5029200"/>
            <a:ext cx="8245475"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000"/>
              <a:t>The </a:t>
            </a:r>
            <a:r>
              <a:rPr lang="en-US" sz="2000" u="sng"/>
              <a:t>friction coefficient</a:t>
            </a:r>
            <a:r>
              <a:rPr lang="en-US" sz="2000"/>
              <a:t> for any given contact with the floor, multiplied by the </a:t>
            </a:r>
            <a:r>
              <a:rPr lang="en-US" sz="2000" u="sng"/>
              <a:t>normal force</a:t>
            </a:r>
            <a:r>
              <a:rPr lang="en-US" sz="2000"/>
              <a:t>, equals the maximum </a:t>
            </a:r>
            <a:r>
              <a:rPr lang="en-US" sz="2000" u="sng"/>
              <a:t>tractive force</a:t>
            </a:r>
            <a:r>
              <a:rPr lang="en-US" sz="2000"/>
              <a:t> can be applied at the contact area.</a:t>
            </a:r>
          </a:p>
          <a:p>
            <a:endParaRPr lang="en-US" sz="2000"/>
          </a:p>
          <a:p>
            <a:r>
              <a:rPr lang="en-US" sz="2000"/>
              <a:t>Tractive force is important!  It’s what moves the robot.</a:t>
            </a:r>
          </a:p>
        </p:txBody>
      </p:sp>
      <p:sp>
        <p:nvSpPr>
          <p:cNvPr id="21518" name="Text Box 14"/>
          <p:cNvSpPr txBox="1">
            <a:spLocks noChangeArrowheads="1"/>
          </p:cNvSpPr>
          <p:nvPr/>
        </p:nvSpPr>
        <p:spPr bwMode="auto">
          <a:xfrm>
            <a:off x="3157538" y="3886200"/>
            <a:ext cx="804862"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sz="1600">
                <a:solidFill>
                  <a:srgbClr val="009900"/>
                </a:solidFill>
              </a:rPr>
              <a:t>normal</a:t>
            </a:r>
          </a:p>
          <a:p>
            <a:pPr algn="ctr"/>
            <a:r>
              <a:rPr lang="en-US" sz="1600">
                <a:solidFill>
                  <a:srgbClr val="009900"/>
                </a:solidFill>
              </a:rPr>
              <a:t>force</a:t>
            </a:r>
          </a:p>
        </p:txBody>
      </p:sp>
      <p:sp>
        <p:nvSpPr>
          <p:cNvPr id="21520" name="Freeform 16"/>
          <p:cNvSpPr>
            <a:spLocks/>
          </p:cNvSpPr>
          <p:nvPr/>
        </p:nvSpPr>
        <p:spPr bwMode="auto">
          <a:xfrm>
            <a:off x="3810000" y="2057400"/>
            <a:ext cx="177800" cy="969963"/>
          </a:xfrm>
          <a:custGeom>
            <a:avLst/>
            <a:gdLst>
              <a:gd name="T0" fmla="*/ 0 w 112"/>
              <a:gd name="T1" fmla="*/ 0 h 611"/>
              <a:gd name="T2" fmla="*/ 96 w 112"/>
              <a:gd name="T3" fmla="*/ 192 h 611"/>
              <a:gd name="T4" fmla="*/ 96 w 112"/>
              <a:gd name="T5" fmla="*/ 432 h 611"/>
              <a:gd name="T6" fmla="*/ 29 w 112"/>
              <a:gd name="T7" fmla="*/ 611 h 611"/>
            </a:gdLst>
            <a:ahLst/>
            <a:cxnLst>
              <a:cxn ang="0">
                <a:pos x="T0" y="T1"/>
              </a:cxn>
              <a:cxn ang="0">
                <a:pos x="T2" y="T3"/>
              </a:cxn>
              <a:cxn ang="0">
                <a:pos x="T4" y="T5"/>
              </a:cxn>
              <a:cxn ang="0">
                <a:pos x="T6" y="T7"/>
              </a:cxn>
            </a:cxnLst>
            <a:rect l="0" t="0" r="r" b="b"/>
            <a:pathLst>
              <a:path w="112" h="611">
                <a:moveTo>
                  <a:pt x="0" y="0"/>
                </a:moveTo>
                <a:cubicBezTo>
                  <a:pt x="40" y="60"/>
                  <a:pt x="80" y="120"/>
                  <a:pt x="96" y="192"/>
                </a:cubicBezTo>
                <a:cubicBezTo>
                  <a:pt x="112" y="264"/>
                  <a:pt x="107" y="362"/>
                  <a:pt x="96" y="432"/>
                </a:cubicBezTo>
                <a:cubicBezTo>
                  <a:pt x="85" y="502"/>
                  <a:pt x="57" y="556"/>
                  <a:pt x="29" y="611"/>
                </a:cubicBezTo>
              </a:path>
            </a:pathLst>
          </a:custGeom>
          <a:noFill/>
          <a:ln w="28575" cmpd="sng">
            <a:solidFill>
              <a:schemeClr val="tx1"/>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21" name="Line 17"/>
          <p:cNvSpPr>
            <a:spLocks noChangeShapeType="1"/>
          </p:cNvSpPr>
          <p:nvPr/>
        </p:nvSpPr>
        <p:spPr bwMode="auto">
          <a:xfrm>
            <a:off x="1371600" y="3810000"/>
            <a:ext cx="1600200" cy="0"/>
          </a:xfrm>
          <a:prstGeom prst="line">
            <a:avLst/>
          </a:prstGeom>
          <a:noFill/>
          <a:ln w="38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22" name="Text Box 18"/>
          <p:cNvSpPr txBox="1">
            <a:spLocks noChangeArrowheads="1"/>
          </p:cNvSpPr>
          <p:nvPr/>
        </p:nvSpPr>
        <p:spPr bwMode="auto">
          <a:xfrm>
            <a:off x="1279525" y="3810000"/>
            <a:ext cx="839788"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sz="1600">
                <a:solidFill>
                  <a:schemeClr val="accent2"/>
                </a:solidFill>
              </a:rPr>
              <a:t>tractive</a:t>
            </a:r>
          </a:p>
          <a:p>
            <a:pPr algn="ctr"/>
            <a:r>
              <a:rPr lang="en-US" sz="1600">
                <a:solidFill>
                  <a:schemeClr val="accent2"/>
                </a:solidFill>
              </a:rPr>
              <a:t>force</a:t>
            </a:r>
          </a:p>
        </p:txBody>
      </p:sp>
      <p:sp>
        <p:nvSpPr>
          <p:cNvPr id="21523" name="Text Box 19"/>
          <p:cNvSpPr txBox="1">
            <a:spLocks noChangeArrowheads="1"/>
          </p:cNvSpPr>
          <p:nvPr/>
        </p:nvSpPr>
        <p:spPr bwMode="auto">
          <a:xfrm>
            <a:off x="3136900" y="2179638"/>
            <a:ext cx="901700" cy="6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sz="1200"/>
              <a:t>torque</a:t>
            </a:r>
          </a:p>
          <a:p>
            <a:pPr algn="ctr"/>
            <a:r>
              <a:rPr lang="en-US" sz="1200"/>
              <a:t>turning the</a:t>
            </a:r>
          </a:p>
          <a:p>
            <a:pPr algn="ctr"/>
            <a:r>
              <a:rPr lang="en-US" sz="1200"/>
              <a:t> wheel</a:t>
            </a:r>
          </a:p>
        </p:txBody>
      </p:sp>
      <p:sp>
        <p:nvSpPr>
          <p:cNvPr id="21524" name="Text Box 20"/>
          <p:cNvSpPr txBox="1">
            <a:spLocks noChangeArrowheads="1"/>
          </p:cNvSpPr>
          <p:nvPr/>
        </p:nvSpPr>
        <p:spPr bwMode="auto">
          <a:xfrm>
            <a:off x="5300663" y="1905000"/>
            <a:ext cx="1133475"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sz="1600" b="1">
                <a:solidFill>
                  <a:schemeClr val="accent2"/>
                </a:solidFill>
              </a:rPr>
              <a:t>maximum</a:t>
            </a:r>
          </a:p>
          <a:p>
            <a:pPr algn="ctr"/>
            <a:r>
              <a:rPr lang="en-US" sz="1600" b="1">
                <a:solidFill>
                  <a:schemeClr val="accent2"/>
                </a:solidFill>
              </a:rPr>
              <a:t>tractive</a:t>
            </a:r>
          </a:p>
          <a:p>
            <a:pPr algn="ctr"/>
            <a:r>
              <a:rPr lang="en-US" sz="1600" b="1">
                <a:solidFill>
                  <a:schemeClr val="accent2"/>
                </a:solidFill>
              </a:rPr>
              <a:t>force</a:t>
            </a:r>
          </a:p>
        </p:txBody>
      </p:sp>
      <p:sp>
        <p:nvSpPr>
          <p:cNvPr id="21525" name="Text Box 21"/>
          <p:cNvSpPr txBox="1">
            <a:spLocks noChangeArrowheads="1"/>
          </p:cNvSpPr>
          <p:nvPr/>
        </p:nvSpPr>
        <p:spPr bwMode="auto">
          <a:xfrm>
            <a:off x="8005763" y="1981200"/>
            <a:ext cx="862012"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sz="1600" b="1">
                <a:solidFill>
                  <a:srgbClr val="009900"/>
                </a:solidFill>
              </a:rPr>
              <a:t>normal</a:t>
            </a:r>
          </a:p>
          <a:p>
            <a:pPr algn="ctr"/>
            <a:r>
              <a:rPr lang="en-US" sz="1600" b="1">
                <a:solidFill>
                  <a:srgbClr val="009900"/>
                </a:solidFill>
              </a:rPr>
              <a:t>force</a:t>
            </a:r>
          </a:p>
        </p:txBody>
      </p:sp>
      <p:sp>
        <p:nvSpPr>
          <p:cNvPr id="21526" name="Text Box 22"/>
          <p:cNvSpPr txBox="1">
            <a:spLocks noChangeArrowheads="1"/>
          </p:cNvSpPr>
          <p:nvPr/>
        </p:nvSpPr>
        <p:spPr bwMode="auto">
          <a:xfrm>
            <a:off x="6588125" y="1981200"/>
            <a:ext cx="1201738"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sz="1600" b="1">
                <a:solidFill>
                  <a:srgbClr val="FF0000"/>
                </a:solidFill>
              </a:rPr>
              <a:t>friction</a:t>
            </a:r>
          </a:p>
          <a:p>
            <a:pPr algn="ctr"/>
            <a:r>
              <a:rPr lang="en-US" sz="1600" b="1">
                <a:solidFill>
                  <a:srgbClr val="FF0000"/>
                </a:solidFill>
              </a:rPr>
              <a:t>coefficient</a:t>
            </a:r>
          </a:p>
        </p:txBody>
      </p:sp>
      <p:sp>
        <p:nvSpPr>
          <p:cNvPr id="21527" name="Text Box 23"/>
          <p:cNvSpPr txBox="1">
            <a:spLocks noChangeArrowheads="1"/>
          </p:cNvSpPr>
          <p:nvPr/>
        </p:nvSpPr>
        <p:spPr bwMode="auto">
          <a:xfrm>
            <a:off x="6324600" y="2057400"/>
            <a:ext cx="361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b="1">
                <a:solidFill>
                  <a:schemeClr val="accent2"/>
                </a:solidFill>
              </a:rPr>
              <a:t>=</a:t>
            </a:r>
          </a:p>
        </p:txBody>
      </p:sp>
      <p:sp>
        <p:nvSpPr>
          <p:cNvPr id="21528" name="Text Box 24"/>
          <p:cNvSpPr txBox="1">
            <a:spLocks noChangeArrowheads="1"/>
          </p:cNvSpPr>
          <p:nvPr/>
        </p:nvSpPr>
        <p:spPr bwMode="auto">
          <a:xfrm>
            <a:off x="7680325" y="2020888"/>
            <a:ext cx="354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b="1">
                <a:solidFill>
                  <a:schemeClr val="accent2"/>
                </a:solidFill>
              </a:rPr>
              <a:t>x</a:t>
            </a:r>
          </a:p>
        </p:txBody>
      </p:sp>
      <p:sp>
        <p:nvSpPr>
          <p:cNvPr id="21529" name="Text Box 25"/>
          <p:cNvSpPr txBox="1">
            <a:spLocks noChangeArrowheads="1"/>
          </p:cNvSpPr>
          <p:nvPr/>
        </p:nvSpPr>
        <p:spPr bwMode="auto">
          <a:xfrm>
            <a:off x="2425700" y="2590800"/>
            <a:ext cx="6223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200"/>
              <a:t>weight</a:t>
            </a:r>
          </a:p>
        </p:txBody>
      </p:sp>
      <p:sp>
        <p:nvSpPr>
          <p:cNvPr id="21530" name="Line 26"/>
          <p:cNvSpPr>
            <a:spLocks noChangeShapeType="1"/>
          </p:cNvSpPr>
          <p:nvPr/>
        </p:nvSpPr>
        <p:spPr bwMode="auto">
          <a:xfrm>
            <a:off x="3035300" y="2362200"/>
            <a:ext cx="0" cy="8382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ransition advTm="56078"/>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685800" y="0"/>
            <a:ext cx="7772400" cy="1143000"/>
          </a:xfrm>
        </p:spPr>
        <p:txBody>
          <a:bodyPr/>
          <a:lstStyle/>
          <a:p>
            <a:r>
              <a:rPr lang="en-US" b="1"/>
              <a:t>Traction Fundamentals</a:t>
            </a:r>
            <a:br>
              <a:rPr lang="en-US" b="1"/>
            </a:br>
            <a:r>
              <a:rPr lang="en-US" b="1"/>
              <a:t>The Basic Equations</a:t>
            </a:r>
          </a:p>
        </p:txBody>
      </p:sp>
      <p:sp>
        <p:nvSpPr>
          <p:cNvPr id="78851" name="Text Box 3"/>
          <p:cNvSpPr txBox="1">
            <a:spLocks noChangeArrowheads="1"/>
          </p:cNvSpPr>
          <p:nvPr/>
        </p:nvSpPr>
        <p:spPr bwMode="auto">
          <a:xfrm>
            <a:off x="685800" y="1387475"/>
            <a:ext cx="4162425"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FontTx/>
              <a:buChar char="•"/>
            </a:pPr>
            <a:r>
              <a:rPr lang="en-US"/>
              <a:t>  F</a:t>
            </a:r>
            <a:r>
              <a:rPr lang="en-US" baseline="-25000"/>
              <a:t>friction</a:t>
            </a:r>
            <a:r>
              <a:rPr lang="en-US"/>
              <a:t> = </a:t>
            </a:r>
            <a:r>
              <a:rPr lang="en-US">
                <a:latin typeface="Symbol" pitchFamily="18" charset="2"/>
              </a:rPr>
              <a:t>m</a:t>
            </a:r>
            <a:r>
              <a:rPr lang="en-US"/>
              <a:t> * F</a:t>
            </a:r>
            <a:r>
              <a:rPr lang="en-US" baseline="-25000"/>
              <a:t>normal</a:t>
            </a:r>
          </a:p>
          <a:p>
            <a:pPr>
              <a:lnSpc>
                <a:spcPct val="120000"/>
              </a:lnSpc>
              <a:buFontTx/>
              <a:buChar char="•"/>
            </a:pPr>
            <a:r>
              <a:rPr lang="en-US"/>
              <a:t> Experimentally determine </a:t>
            </a:r>
            <a:r>
              <a:rPr lang="en-US">
                <a:latin typeface="Symbol" pitchFamily="18" charset="2"/>
              </a:rPr>
              <a:t>m</a:t>
            </a:r>
            <a:r>
              <a:rPr lang="en-US"/>
              <a:t>:</a:t>
            </a:r>
          </a:p>
          <a:p>
            <a:pPr>
              <a:lnSpc>
                <a:spcPct val="120000"/>
              </a:lnSpc>
              <a:buFontTx/>
              <a:buChar char="•"/>
            </a:pPr>
            <a:r>
              <a:rPr lang="en-US"/>
              <a:t> F</a:t>
            </a:r>
            <a:r>
              <a:rPr lang="en-US" baseline="-25000"/>
              <a:t>normal</a:t>
            </a:r>
            <a:r>
              <a:rPr lang="en-US"/>
              <a:t> = Weight * cos(</a:t>
            </a:r>
            <a:r>
              <a:rPr lang="en-US">
                <a:latin typeface="Symbol" pitchFamily="18" charset="2"/>
              </a:rPr>
              <a:t>q</a:t>
            </a:r>
            <a:r>
              <a:rPr lang="en-US"/>
              <a:t>)</a:t>
            </a:r>
          </a:p>
          <a:p>
            <a:pPr>
              <a:lnSpc>
                <a:spcPct val="120000"/>
              </a:lnSpc>
              <a:buFontTx/>
              <a:buChar char="•"/>
            </a:pPr>
            <a:r>
              <a:rPr lang="en-US"/>
              <a:t> F</a:t>
            </a:r>
            <a:r>
              <a:rPr lang="en-US" baseline="-25000"/>
              <a:t>parallel</a:t>
            </a:r>
            <a:r>
              <a:rPr lang="en-US"/>
              <a:t> = Weight * sin(</a:t>
            </a:r>
            <a:r>
              <a:rPr lang="en-US">
                <a:latin typeface="Symbol" pitchFamily="18" charset="2"/>
              </a:rPr>
              <a:t>q</a:t>
            </a:r>
            <a:r>
              <a:rPr lang="en-US"/>
              <a:t>)</a:t>
            </a:r>
            <a:endParaRPr lang="en-US">
              <a:latin typeface="Symbol" pitchFamily="18" charset="2"/>
            </a:endParaRPr>
          </a:p>
        </p:txBody>
      </p:sp>
      <p:grpSp>
        <p:nvGrpSpPr>
          <p:cNvPr id="78852" name="Group 4"/>
          <p:cNvGrpSpPr>
            <a:grpSpLocks/>
          </p:cNvGrpSpPr>
          <p:nvPr/>
        </p:nvGrpSpPr>
        <p:grpSpPr bwMode="auto">
          <a:xfrm>
            <a:off x="5029200" y="1600200"/>
            <a:ext cx="4114800" cy="3124200"/>
            <a:chOff x="2688" y="1680"/>
            <a:chExt cx="2592" cy="1968"/>
          </a:xfrm>
        </p:grpSpPr>
        <p:sp>
          <p:nvSpPr>
            <p:cNvPr id="78853" name="Text Box 5"/>
            <p:cNvSpPr txBox="1">
              <a:spLocks noChangeArrowheads="1"/>
            </p:cNvSpPr>
            <p:nvPr/>
          </p:nvSpPr>
          <p:spPr bwMode="auto">
            <a:xfrm rot="3707646">
              <a:off x="3360" y="3024"/>
              <a:ext cx="96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Fnormal</a:t>
              </a:r>
            </a:p>
          </p:txBody>
        </p:sp>
        <p:grpSp>
          <p:nvGrpSpPr>
            <p:cNvPr id="78854" name="Group 6"/>
            <p:cNvGrpSpPr>
              <a:grpSpLocks/>
            </p:cNvGrpSpPr>
            <p:nvPr/>
          </p:nvGrpSpPr>
          <p:grpSpPr bwMode="auto">
            <a:xfrm>
              <a:off x="2688" y="1680"/>
              <a:ext cx="2592" cy="1584"/>
              <a:chOff x="1872" y="2016"/>
              <a:chExt cx="2592" cy="1584"/>
            </a:xfrm>
          </p:grpSpPr>
          <p:sp>
            <p:nvSpPr>
              <p:cNvPr id="78855" name="AutoShape 7"/>
              <p:cNvSpPr>
                <a:spLocks noChangeArrowheads="1"/>
              </p:cNvSpPr>
              <p:nvPr/>
            </p:nvSpPr>
            <p:spPr bwMode="auto">
              <a:xfrm flipH="1">
                <a:off x="2064" y="2304"/>
                <a:ext cx="2112" cy="768"/>
              </a:xfrm>
              <a:prstGeom prst="rtTriangle">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856" name="Rectangle 8"/>
              <p:cNvSpPr>
                <a:spLocks noChangeArrowheads="1"/>
              </p:cNvSpPr>
              <p:nvPr/>
            </p:nvSpPr>
            <p:spPr bwMode="auto">
              <a:xfrm rot="-1205270">
                <a:off x="2832" y="2352"/>
                <a:ext cx="720" cy="288"/>
              </a:xfrm>
              <a:prstGeom prst="rect">
                <a:avLst/>
              </a:prstGeom>
              <a:solidFill>
                <a:srgbClr val="C0C0C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857" name="Line 9"/>
              <p:cNvSpPr>
                <a:spLocks noChangeShapeType="1"/>
              </p:cNvSpPr>
              <p:nvPr/>
            </p:nvSpPr>
            <p:spPr bwMode="auto">
              <a:xfrm flipV="1">
                <a:off x="3552" y="2160"/>
                <a:ext cx="864" cy="336"/>
              </a:xfrm>
              <a:prstGeom prst="line">
                <a:avLst/>
              </a:prstGeom>
              <a:noFill/>
              <a:ln w="25400">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858" name="Text Box 10"/>
              <p:cNvSpPr txBox="1">
                <a:spLocks noChangeArrowheads="1"/>
              </p:cNvSpPr>
              <p:nvPr/>
            </p:nvSpPr>
            <p:spPr bwMode="auto">
              <a:xfrm rot="-1249107">
                <a:off x="3504" y="2016"/>
                <a:ext cx="96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Ffriction</a:t>
                </a:r>
              </a:p>
            </p:txBody>
          </p:sp>
          <p:sp>
            <p:nvSpPr>
              <p:cNvPr id="78859" name="Text Box 11"/>
              <p:cNvSpPr txBox="1">
                <a:spLocks noChangeArrowheads="1"/>
              </p:cNvSpPr>
              <p:nvPr/>
            </p:nvSpPr>
            <p:spPr bwMode="auto">
              <a:xfrm rot="960">
                <a:off x="3264" y="3312"/>
                <a:ext cx="96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Weight</a:t>
                </a:r>
              </a:p>
            </p:txBody>
          </p:sp>
          <p:sp>
            <p:nvSpPr>
              <p:cNvPr id="78860" name="Line 12"/>
              <p:cNvSpPr>
                <a:spLocks noChangeShapeType="1"/>
              </p:cNvSpPr>
              <p:nvPr/>
            </p:nvSpPr>
            <p:spPr bwMode="auto">
              <a:xfrm>
                <a:off x="3216" y="2544"/>
                <a:ext cx="0" cy="1008"/>
              </a:xfrm>
              <a:prstGeom prst="line">
                <a:avLst/>
              </a:prstGeom>
              <a:noFill/>
              <a:ln w="25400">
                <a:solidFill>
                  <a:schemeClr val="tx1"/>
                </a:solidFill>
                <a:round/>
                <a:headEnd/>
                <a:tailEnd type="stealth"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861" name="Line 13"/>
              <p:cNvSpPr>
                <a:spLocks noChangeShapeType="1"/>
              </p:cNvSpPr>
              <p:nvPr/>
            </p:nvSpPr>
            <p:spPr bwMode="auto">
              <a:xfrm>
                <a:off x="2752" y="2720"/>
                <a:ext cx="464" cy="832"/>
              </a:xfrm>
              <a:prstGeom prst="line">
                <a:avLst/>
              </a:prstGeom>
              <a:noFill/>
              <a:ln w="25400">
                <a:solidFill>
                  <a:schemeClr val="tx1"/>
                </a:solidFill>
                <a:round/>
                <a:headEnd/>
                <a:tailEnd type="stealth"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862" name="Line 14"/>
              <p:cNvSpPr>
                <a:spLocks noChangeShapeType="1"/>
              </p:cNvSpPr>
              <p:nvPr/>
            </p:nvSpPr>
            <p:spPr bwMode="auto">
              <a:xfrm flipH="1">
                <a:off x="2736" y="2544"/>
                <a:ext cx="480" cy="168"/>
              </a:xfrm>
              <a:prstGeom prst="line">
                <a:avLst/>
              </a:prstGeom>
              <a:noFill/>
              <a:ln w="25400">
                <a:solidFill>
                  <a:schemeClr val="tx1"/>
                </a:solidFill>
                <a:round/>
                <a:headEnd/>
                <a:tailEnd type="stealth"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863" name="Text Box 15"/>
              <p:cNvSpPr txBox="1">
                <a:spLocks noChangeArrowheads="1"/>
              </p:cNvSpPr>
              <p:nvPr/>
            </p:nvSpPr>
            <p:spPr bwMode="auto">
              <a:xfrm>
                <a:off x="3032" y="3080"/>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atin typeface="Symbol" pitchFamily="18" charset="2"/>
                  </a:rPr>
                  <a:t>q</a:t>
                </a:r>
                <a:endParaRPr lang="en-US"/>
              </a:p>
            </p:txBody>
          </p:sp>
          <p:sp>
            <p:nvSpPr>
              <p:cNvPr id="78864" name="Text Box 16"/>
              <p:cNvSpPr txBox="1">
                <a:spLocks noChangeArrowheads="1"/>
              </p:cNvSpPr>
              <p:nvPr/>
            </p:nvSpPr>
            <p:spPr bwMode="auto">
              <a:xfrm rot="20355205">
                <a:off x="1872" y="2640"/>
                <a:ext cx="96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Fparallel</a:t>
                </a:r>
              </a:p>
            </p:txBody>
          </p:sp>
        </p:grpSp>
      </p:grpSp>
      <p:sp>
        <p:nvSpPr>
          <p:cNvPr id="78865" name="Text Box 17"/>
          <p:cNvSpPr txBox="1">
            <a:spLocks noChangeArrowheads="1"/>
          </p:cNvSpPr>
          <p:nvPr/>
        </p:nvSpPr>
        <p:spPr bwMode="auto">
          <a:xfrm>
            <a:off x="609600" y="4040188"/>
            <a:ext cx="6232525"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5000"/>
              </a:lnSpc>
            </a:pPr>
            <a:r>
              <a:rPr lang="en-US"/>
              <a:t>When F</a:t>
            </a:r>
            <a:r>
              <a:rPr lang="en-US" baseline="-25000"/>
              <a:t>friction</a:t>
            </a:r>
            <a:r>
              <a:rPr lang="en-US"/>
              <a:t> = F</a:t>
            </a:r>
            <a:r>
              <a:rPr lang="en-US" baseline="-25000"/>
              <a:t>parallel</a:t>
            </a:r>
            <a:r>
              <a:rPr lang="en-US"/>
              <a:t>, no slip</a:t>
            </a:r>
          </a:p>
          <a:p>
            <a:pPr>
              <a:lnSpc>
                <a:spcPct val="125000"/>
              </a:lnSpc>
            </a:pPr>
            <a:r>
              <a:rPr lang="en-US"/>
              <a:t>F</a:t>
            </a:r>
            <a:r>
              <a:rPr lang="en-US" baseline="-25000"/>
              <a:t>friction</a:t>
            </a:r>
            <a:r>
              <a:rPr lang="en-US"/>
              <a:t> = </a:t>
            </a:r>
            <a:r>
              <a:rPr lang="en-US">
                <a:latin typeface="Symbol" pitchFamily="18" charset="2"/>
              </a:rPr>
              <a:t>m </a:t>
            </a:r>
            <a:r>
              <a:rPr lang="en-US"/>
              <a:t>* Weight * cos(</a:t>
            </a:r>
            <a:r>
              <a:rPr lang="en-US">
                <a:latin typeface="Symbol" pitchFamily="18" charset="2"/>
              </a:rPr>
              <a:t>q</a:t>
            </a:r>
            <a:r>
              <a:rPr lang="en-US"/>
              <a:t>)</a:t>
            </a:r>
          </a:p>
          <a:p>
            <a:pPr>
              <a:lnSpc>
                <a:spcPct val="125000"/>
              </a:lnSpc>
            </a:pPr>
            <a:r>
              <a:rPr lang="en-US"/>
              <a:t>F</a:t>
            </a:r>
            <a:r>
              <a:rPr lang="en-US" baseline="-25000"/>
              <a:t>parallel</a:t>
            </a:r>
            <a:r>
              <a:rPr lang="en-US"/>
              <a:t> = Weight * sin(</a:t>
            </a:r>
            <a:r>
              <a:rPr lang="en-US">
                <a:latin typeface="Symbol" pitchFamily="18" charset="2"/>
              </a:rPr>
              <a:t>q</a:t>
            </a:r>
            <a:r>
              <a:rPr lang="en-US"/>
              <a:t>) = </a:t>
            </a:r>
            <a:r>
              <a:rPr lang="en-US">
                <a:latin typeface="Symbol" pitchFamily="18" charset="2"/>
              </a:rPr>
              <a:t>m </a:t>
            </a:r>
            <a:r>
              <a:rPr lang="en-US"/>
              <a:t>* Weight * cos(</a:t>
            </a:r>
            <a:r>
              <a:rPr lang="en-US">
                <a:latin typeface="Symbol" pitchFamily="18" charset="2"/>
              </a:rPr>
              <a:t>q</a:t>
            </a:r>
            <a:r>
              <a:rPr lang="en-US"/>
              <a:t>)</a:t>
            </a:r>
          </a:p>
          <a:p>
            <a:pPr>
              <a:lnSpc>
                <a:spcPct val="125000"/>
              </a:lnSpc>
            </a:pPr>
            <a:endParaRPr lang="en-US"/>
          </a:p>
          <a:p>
            <a:pPr>
              <a:lnSpc>
                <a:spcPct val="125000"/>
              </a:lnSpc>
            </a:pPr>
            <a:r>
              <a:rPr lang="en-US">
                <a:latin typeface="Symbol" pitchFamily="18" charset="2"/>
              </a:rPr>
              <a:t>m</a:t>
            </a:r>
            <a:r>
              <a:rPr lang="en-US"/>
              <a:t> = sin(</a:t>
            </a:r>
            <a:r>
              <a:rPr lang="en-US">
                <a:latin typeface="Symbol" pitchFamily="18" charset="2"/>
              </a:rPr>
              <a:t>q</a:t>
            </a:r>
            <a:r>
              <a:rPr lang="en-US"/>
              <a:t>) / cos(</a:t>
            </a:r>
            <a:r>
              <a:rPr lang="en-US">
                <a:latin typeface="Symbol" pitchFamily="18" charset="2"/>
              </a:rPr>
              <a:t>q</a:t>
            </a:r>
            <a:r>
              <a:rPr lang="en-US"/>
              <a:t>)  		  </a:t>
            </a:r>
            <a:r>
              <a:rPr lang="en-US">
                <a:latin typeface="Symbol" pitchFamily="18" charset="2"/>
              </a:rPr>
              <a:t>m</a:t>
            </a:r>
            <a:r>
              <a:rPr lang="en-US"/>
              <a:t> = tan(</a:t>
            </a:r>
            <a:r>
              <a:rPr lang="en-US">
                <a:latin typeface="Symbol" pitchFamily="18" charset="2"/>
              </a:rPr>
              <a:t>q</a:t>
            </a:r>
            <a:r>
              <a:rPr lang="en-US"/>
              <a:t>)</a:t>
            </a:r>
          </a:p>
        </p:txBody>
      </p:sp>
      <p:sp>
        <p:nvSpPr>
          <p:cNvPr id="78866" name="AutoShape 18"/>
          <p:cNvSpPr>
            <a:spLocks noChangeArrowheads="1"/>
          </p:cNvSpPr>
          <p:nvPr/>
        </p:nvSpPr>
        <p:spPr bwMode="auto">
          <a:xfrm>
            <a:off x="3810000" y="4343400"/>
            <a:ext cx="2362200" cy="914400"/>
          </a:xfrm>
          <a:custGeom>
            <a:avLst/>
            <a:gdLst>
              <a:gd name="G0" fmla="+- -399287 0 0"/>
              <a:gd name="G1" fmla="+- -7057172 0 0"/>
              <a:gd name="G2" fmla="+- -399287 0 -7057172"/>
              <a:gd name="G3" fmla="+- 10800 0 0"/>
              <a:gd name="G4" fmla="+- 0 0 -399287"/>
              <a:gd name="T0" fmla="*/ 360 256 1"/>
              <a:gd name="T1" fmla="*/ 0 256 1"/>
              <a:gd name="G5" fmla="+- G2 T0 T1"/>
              <a:gd name="G6" fmla="?: G2 G2 G5"/>
              <a:gd name="G7" fmla="+- 0 0 G6"/>
              <a:gd name="G8" fmla="+- 9252 0 0"/>
              <a:gd name="G9" fmla="+- 0 0 -7057172"/>
              <a:gd name="G10" fmla="+- 9252 0 2700"/>
              <a:gd name="G11" fmla="cos G10 -399287"/>
              <a:gd name="G12" fmla="sin G10 -399287"/>
              <a:gd name="G13" fmla="cos 13500 -399287"/>
              <a:gd name="G14" fmla="sin 13500 -399287"/>
              <a:gd name="G15" fmla="+- G11 10800 0"/>
              <a:gd name="G16" fmla="+- G12 10800 0"/>
              <a:gd name="G17" fmla="+- G13 10800 0"/>
              <a:gd name="G18" fmla="+- G14 10800 0"/>
              <a:gd name="G19" fmla="*/ 9252 1 2"/>
              <a:gd name="G20" fmla="+- G19 5400 0"/>
              <a:gd name="G21" fmla="cos G20 -399287"/>
              <a:gd name="G22" fmla="sin G20 -399287"/>
              <a:gd name="G23" fmla="+- G21 10800 0"/>
              <a:gd name="G24" fmla="+- G12 G23 G22"/>
              <a:gd name="G25" fmla="+- G22 G23 G11"/>
              <a:gd name="G26" fmla="cos 10800 -399287"/>
              <a:gd name="G27" fmla="sin 10800 -399287"/>
              <a:gd name="G28" fmla="cos 9252 -399287"/>
              <a:gd name="G29" fmla="sin 9252 -399287"/>
              <a:gd name="G30" fmla="+- G26 10800 0"/>
              <a:gd name="G31" fmla="+- G27 10800 0"/>
              <a:gd name="G32" fmla="+- G28 10800 0"/>
              <a:gd name="G33" fmla="+- G29 10800 0"/>
              <a:gd name="G34" fmla="+- G19 5400 0"/>
              <a:gd name="G35" fmla="cos G34 -7057172"/>
              <a:gd name="G36" fmla="sin G34 -7057172"/>
              <a:gd name="G37" fmla="+/ -7057172 -399287 2"/>
              <a:gd name="T2" fmla="*/ 180 256 1"/>
              <a:gd name="T3" fmla="*/ 0 256 1"/>
              <a:gd name="G38" fmla="+- G37 T2 T3"/>
              <a:gd name="G39" fmla="?: G2 G37 G38"/>
              <a:gd name="G40" fmla="cos 10800 G39"/>
              <a:gd name="G41" fmla="sin 10800 G39"/>
              <a:gd name="G42" fmla="cos 9252 G39"/>
              <a:gd name="G43" fmla="sin 9252 G39"/>
              <a:gd name="G44" fmla="+- G40 10800 0"/>
              <a:gd name="G45" fmla="+- G41 10800 0"/>
              <a:gd name="G46" fmla="+- G42 10800 0"/>
              <a:gd name="G47" fmla="+- G43 10800 0"/>
              <a:gd name="G48" fmla="+- G35 10800 0"/>
              <a:gd name="G49" fmla="+- G36 10800 0"/>
              <a:gd name="T4" fmla="*/ 16699 w 21600"/>
              <a:gd name="T5" fmla="*/ 1753 h 21600"/>
              <a:gd name="T6" fmla="*/ 7754 w 21600"/>
              <a:gd name="T7" fmla="*/ 1247 h 21600"/>
              <a:gd name="T8" fmla="*/ 15854 w 21600"/>
              <a:gd name="T9" fmla="*/ 3050 h 21600"/>
              <a:gd name="T10" fmla="*/ 24223 w 21600"/>
              <a:gd name="T11" fmla="*/ 9367 h 21600"/>
              <a:gd name="T12" fmla="*/ 21138 w 21600"/>
              <a:gd name="T13" fmla="*/ 13190 h 21600"/>
              <a:gd name="T14" fmla="*/ 17314 w 21600"/>
              <a:gd name="T15" fmla="*/ 1010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9999" y="9818"/>
                </a:moveTo>
                <a:cubicBezTo>
                  <a:pt x="19497" y="5115"/>
                  <a:pt x="15529" y="1548"/>
                  <a:pt x="10800" y="1548"/>
                </a:cubicBezTo>
                <a:cubicBezTo>
                  <a:pt x="9846" y="1547"/>
                  <a:pt x="8898" y="1695"/>
                  <a:pt x="7989" y="1985"/>
                </a:cubicBezTo>
                <a:lnTo>
                  <a:pt x="7519" y="510"/>
                </a:lnTo>
                <a:cubicBezTo>
                  <a:pt x="8580" y="172"/>
                  <a:pt x="9686" y="-1"/>
                  <a:pt x="10800" y="0"/>
                </a:cubicBezTo>
                <a:cubicBezTo>
                  <a:pt x="16320" y="0"/>
                  <a:pt x="20953" y="4163"/>
                  <a:pt x="21538" y="9653"/>
                </a:cubicBezTo>
                <a:lnTo>
                  <a:pt x="24223" y="9367"/>
                </a:lnTo>
                <a:lnTo>
                  <a:pt x="21138" y="13190"/>
                </a:lnTo>
                <a:lnTo>
                  <a:pt x="17314" y="10104"/>
                </a:lnTo>
                <a:lnTo>
                  <a:pt x="19999" y="9818"/>
                </a:lnTo>
                <a:close/>
              </a:path>
            </a:pathLst>
          </a:cu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867" name="AutoShape 19"/>
          <p:cNvSpPr>
            <a:spLocks noChangeArrowheads="1"/>
          </p:cNvSpPr>
          <p:nvPr/>
        </p:nvSpPr>
        <p:spPr bwMode="auto">
          <a:xfrm>
            <a:off x="3200400" y="6096000"/>
            <a:ext cx="1295400" cy="228600"/>
          </a:xfrm>
          <a:prstGeom prst="rightArrow">
            <a:avLst>
              <a:gd name="adj1" fmla="val 50000"/>
              <a:gd name="adj2" fmla="val 141667"/>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ransition advTm="143719"/>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type="title"/>
          </p:nvPr>
        </p:nvSpPr>
        <p:spPr>
          <a:xfrm>
            <a:off x="685800" y="152400"/>
            <a:ext cx="7772400" cy="1143000"/>
          </a:xfrm>
        </p:spPr>
        <p:txBody>
          <a:bodyPr/>
          <a:lstStyle/>
          <a:p>
            <a:r>
              <a:rPr lang="en-US" b="1"/>
              <a:t>Traction Fundamentals</a:t>
            </a:r>
            <a:br>
              <a:rPr lang="en-US" b="1"/>
            </a:br>
            <a:r>
              <a:rPr lang="en-US" b="1"/>
              <a:t>“Friction Coefficient”</a:t>
            </a:r>
          </a:p>
        </p:txBody>
      </p:sp>
      <p:sp>
        <p:nvSpPr>
          <p:cNvPr id="22541" name="Text Box 13"/>
          <p:cNvSpPr txBox="1">
            <a:spLocks noChangeArrowheads="1"/>
          </p:cNvSpPr>
          <p:nvPr/>
        </p:nvSpPr>
        <p:spPr bwMode="auto">
          <a:xfrm>
            <a:off x="457200" y="1905000"/>
            <a:ext cx="7924800" cy="283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000"/>
              <a:t>Friction coefficient is dependent on:</a:t>
            </a:r>
          </a:p>
          <a:p>
            <a:endParaRPr lang="en-US" sz="2000"/>
          </a:p>
          <a:p>
            <a:r>
              <a:rPr lang="en-US" sz="2000"/>
              <a:t>    Materials of the robot wheels (or belts)</a:t>
            </a:r>
          </a:p>
          <a:p>
            <a:endParaRPr lang="en-US" sz="2000"/>
          </a:p>
          <a:p>
            <a:r>
              <a:rPr lang="en-US" sz="2000"/>
              <a:t>    Shape of the robot wheels (or belts)</a:t>
            </a:r>
          </a:p>
          <a:p>
            <a:endParaRPr lang="en-US" sz="2000"/>
          </a:p>
          <a:p>
            <a:r>
              <a:rPr lang="en-US" sz="2000"/>
              <a:t>    Material of the floor surface</a:t>
            </a:r>
          </a:p>
          <a:p>
            <a:endParaRPr lang="en-US" sz="2000"/>
          </a:p>
          <a:p>
            <a:r>
              <a:rPr lang="en-US" sz="2000"/>
              <a:t>    Surface conditions</a:t>
            </a:r>
          </a:p>
        </p:txBody>
      </p:sp>
    </p:spTree>
  </p:cSld>
  <p:clrMapOvr>
    <a:masterClrMapping/>
  </p:clrMapOvr>
  <p:transition advTm="26922"/>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9.9"/>
</p:tagLst>
</file>

<file path=ppt/tags/tag2.xml><?xml version="1.0" encoding="utf-8"?>
<p:tagLst xmlns:a="http://schemas.openxmlformats.org/drawingml/2006/main" xmlns:r="http://schemas.openxmlformats.org/officeDocument/2006/relationships" xmlns:p="http://schemas.openxmlformats.org/presentationml/2006/main">
  <p:tag name="TIMING" val="|23.2"/>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1760</TotalTime>
  <Words>1939</Words>
  <Application>Microsoft Office PowerPoint</Application>
  <PresentationFormat>On-screen Show (4:3)</PresentationFormat>
  <Paragraphs>507</Paragraphs>
  <Slides>43</Slides>
  <Notes>10</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Default Design</vt:lpstr>
      <vt:lpstr>FRC Robot Practical Mechanism Designs &amp; Calculations</vt:lpstr>
      <vt:lpstr>PowerPoint Presentation</vt:lpstr>
      <vt:lpstr>PowerPoint Presentation</vt:lpstr>
      <vt:lpstr>PowerPoint Presentation</vt:lpstr>
      <vt:lpstr>PowerPoint Presentation</vt:lpstr>
      <vt:lpstr>PowerPoint Presentation</vt:lpstr>
      <vt:lpstr>Traction Fundamentals Terminology</vt:lpstr>
      <vt:lpstr>Traction Fundamentals The Basic Equations</vt:lpstr>
      <vt:lpstr>Traction Fundamentals “Friction Coefficient”</vt:lpstr>
      <vt:lpstr>Traction Fundamentals Wheel Materials</vt:lpstr>
      <vt:lpstr>Traction Fundamentals Shape of Wheels (or Belts)</vt:lpstr>
      <vt:lpstr>PowerPoint Presentation</vt:lpstr>
      <vt:lpstr>Traction Fundamentals Material of Floor Surface</vt:lpstr>
      <vt:lpstr>Traction Fundamentals Surface Conditions</vt:lpstr>
      <vt:lpstr>Traction Fundamentals “Normal Force”</vt:lpstr>
      <vt:lpstr>"Enhanced" Traction</vt:lpstr>
      <vt:lpstr>PowerPoint Presentation</vt:lpstr>
      <vt:lpstr>All About Power &amp; Motors</vt:lpstr>
      <vt:lpstr>Motor Characteristics</vt:lpstr>
      <vt:lpstr>Slope-Intercept (Y=mX + b)</vt:lpstr>
      <vt:lpstr>(Y=mX + b) Continued ...</vt:lpstr>
      <vt:lpstr>Power!</vt:lpstr>
      <vt:lpstr>Power!</vt:lpstr>
      <vt:lpstr>Motor Comparisons</vt:lpstr>
      <vt:lpstr>Motor Comparisons</vt:lpstr>
      <vt:lpstr>PowerPoint Presentation</vt:lpstr>
      <vt:lpstr>Types of Drive Mechanisms</vt:lpstr>
      <vt:lpstr>Types of Drive Mechanisms</vt:lpstr>
      <vt:lpstr>Types of Drive Mechanisms</vt:lpstr>
      <vt:lpstr>Types of Drive Mechanisms</vt:lpstr>
      <vt:lpstr>Chain is Great … but Tensioning?</vt:lpstr>
      <vt:lpstr>Master Formula</vt:lpstr>
      <vt:lpstr>Master Formula</vt:lpstr>
      <vt:lpstr>PowerPoint Presentation</vt:lpstr>
      <vt:lpstr>Combining Motors</vt:lpstr>
      <vt:lpstr>PowerPoint Presentation</vt:lpstr>
      <vt:lpstr>Pneumatics</vt:lpstr>
      <vt:lpstr>Pneumatics</vt:lpstr>
      <vt:lpstr>Pneumatics – Do I have Enough Air?</vt:lpstr>
      <vt:lpstr>PowerPoint Presentation</vt:lpstr>
      <vt:lpstr>217 Example - Drive Train</vt:lpstr>
      <vt:lpstr>217 Example – Pneumatic System</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FIRST Drive Systems Workshop</dc:title>
  <dc:creator>Ken Patton &amp; Paul Copioli</dc:creator>
  <cp:lastModifiedBy>Paul Copioli</cp:lastModifiedBy>
  <cp:revision>96</cp:revision>
  <cp:lastPrinted>2004-04-10T15:47:04Z</cp:lastPrinted>
  <dcterms:created xsi:type="dcterms:W3CDTF">2001-09-04T21:24:12Z</dcterms:created>
  <dcterms:modified xsi:type="dcterms:W3CDTF">2013-04-11T19:03:25Z</dcterms:modified>
</cp:coreProperties>
</file>